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64"/>
  </p:notesMasterIdLst>
  <p:handoutMasterIdLst>
    <p:handoutMasterId r:id="rId65"/>
  </p:handoutMasterIdLst>
  <p:sldIdLst>
    <p:sldId id="350" r:id="rId2"/>
    <p:sldId id="261" r:id="rId3"/>
    <p:sldId id="332" r:id="rId4"/>
    <p:sldId id="338" r:id="rId5"/>
    <p:sldId id="339" r:id="rId6"/>
    <p:sldId id="264" r:id="rId7"/>
    <p:sldId id="262" r:id="rId8"/>
    <p:sldId id="326" r:id="rId9"/>
    <p:sldId id="265" r:id="rId10"/>
    <p:sldId id="271" r:id="rId11"/>
    <p:sldId id="266" r:id="rId12"/>
    <p:sldId id="270" r:id="rId13"/>
    <p:sldId id="278" r:id="rId14"/>
    <p:sldId id="346" r:id="rId15"/>
    <p:sldId id="333" r:id="rId16"/>
    <p:sldId id="285" r:id="rId17"/>
    <p:sldId id="328" r:id="rId18"/>
    <p:sldId id="273" r:id="rId19"/>
    <p:sldId id="329" r:id="rId20"/>
    <p:sldId id="274" r:id="rId21"/>
    <p:sldId id="344" r:id="rId22"/>
    <p:sldId id="275" r:id="rId23"/>
    <p:sldId id="292" r:id="rId24"/>
    <p:sldId id="293" r:id="rId25"/>
    <p:sldId id="288" r:id="rId26"/>
    <p:sldId id="294" r:id="rId27"/>
    <p:sldId id="342" r:id="rId28"/>
    <p:sldId id="343" r:id="rId29"/>
    <p:sldId id="295" r:id="rId30"/>
    <p:sldId id="296" r:id="rId31"/>
    <p:sldId id="297" r:id="rId32"/>
    <p:sldId id="347" r:id="rId33"/>
    <p:sldId id="334" r:id="rId34"/>
    <p:sldId id="300" r:id="rId35"/>
    <p:sldId id="298" r:id="rId36"/>
    <p:sldId id="299" r:id="rId37"/>
    <p:sldId id="301" r:id="rId38"/>
    <p:sldId id="327" r:id="rId39"/>
    <p:sldId id="304" r:id="rId40"/>
    <p:sldId id="305" r:id="rId41"/>
    <p:sldId id="306" r:id="rId42"/>
    <p:sldId id="303" r:id="rId43"/>
    <p:sldId id="310" r:id="rId44"/>
    <p:sldId id="340" r:id="rId45"/>
    <p:sldId id="341" r:id="rId46"/>
    <p:sldId id="335" r:id="rId47"/>
    <p:sldId id="348" r:id="rId48"/>
    <p:sldId id="336" r:id="rId49"/>
    <p:sldId id="307" r:id="rId50"/>
    <p:sldId id="308" r:id="rId51"/>
    <p:sldId id="309" r:id="rId52"/>
    <p:sldId id="311" r:id="rId53"/>
    <p:sldId id="345" r:id="rId54"/>
    <p:sldId id="312" r:id="rId55"/>
    <p:sldId id="349" r:id="rId56"/>
    <p:sldId id="337" r:id="rId57"/>
    <p:sldId id="314" r:id="rId58"/>
    <p:sldId id="315" r:id="rId59"/>
    <p:sldId id="330" r:id="rId60"/>
    <p:sldId id="320" r:id="rId61"/>
    <p:sldId id="321" r:id="rId62"/>
    <p:sldId id="322" r:id="rId63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5" autoAdjust="0"/>
    <p:restoredTop sz="90929"/>
  </p:normalViewPr>
  <p:slideViewPr>
    <p:cSldViewPr>
      <p:cViewPr varScale="1">
        <p:scale>
          <a:sx n="63" d="100"/>
          <a:sy n="63" d="100"/>
        </p:scale>
        <p:origin x="106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fld id="{31BAA55C-C3B4-44F0-9A78-EA53B010499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61ADA5A6-D3A6-460F-834F-E8E8F52E44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5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261032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06958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2645680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0648670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043180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684366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85E-4506-498F-B2BA-1350D788D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145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EF41-4483-4C43-A8C8-B4C1D085243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039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0C3E6-A755-4091-AA75-A4776DBD7BB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116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3357-75F0-4294-88A5-376FD58024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49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55CB-ADF7-439F-B64F-9994C73C2FC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1675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39CB-3C34-425B-B7BA-9A51231A48A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54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B7BF-AA6D-4903-9262-02F1380DB4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993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2D35-9A08-4A35-8DA2-FCE660AFC77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70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D419-EB21-4C9C-9C12-F9800D5E8B6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673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A0EF-6151-4486-B43C-D0C0391EFFB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665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Irvine, Kip R. Assembly Language for x86 Processors 6/e, 2010.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A2952-CF9A-405A-9F73-843831997A6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Box 12"/>
          <p:cNvSpPr txBox="1">
            <a:spLocks noChangeArrowheads="1"/>
          </p:cNvSpPr>
          <p:nvPr userDrawn="1"/>
        </p:nvSpPr>
        <p:spPr bwMode="auto">
          <a:xfrm>
            <a:off x="914400" y="5867400"/>
            <a:ext cx="2946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605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206638" y="1657350"/>
            <a:ext cx="7258050" cy="262890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Architecture &amp;</a:t>
            </a:r>
            <a:b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 Language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06638" y="4629151"/>
            <a:ext cx="6111888" cy="646065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altLang="en-US" sz="1800" dirty="0"/>
              <a:t>Data Transfers, Addressing, and Arithmetic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82037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Sign Extension</a:t>
            </a:r>
          </a:p>
        </p:txBody>
      </p:sp>
      <p:sp>
        <p:nvSpPr>
          <p:cNvPr id="205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78FFA8-6DE0-494B-9A6E-52A97275145D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10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2819400" y="4267200"/>
            <a:ext cx="6400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bl,10001111b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movsx</a:t>
            </a:r>
            <a:r>
              <a:rPr lang="en-US" altLang="en-US" sz="1800" b="1">
                <a:latin typeface="Courier New" panose="02070309020205020404" pitchFamily="49" charset="0"/>
              </a:rPr>
              <a:t> ax,bl	; sign extension</a:t>
            </a: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2209800" y="9906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MOVSX instruction fills the upper half of the destination with a copy of the source operand's sign bit.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3733800" y="1905000"/>
          <a:ext cx="4648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VISIO" r:id="rId3" imgW="2926800" imgH="1189800" progId="Visio.Drawing.6">
                  <p:embed/>
                </p:oleObj>
              </mc:Choice>
              <mc:Fallback>
                <p:oleObj name="VISIO" r:id="rId3" imgW="2926800" imgH="118980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3391" t="-4173" b="-4347"/>
                      <a:stretch>
                        <a:fillRect/>
                      </a:stretch>
                    </p:blipFill>
                    <p:spPr bwMode="auto">
                      <a:xfrm>
                        <a:off x="3733800" y="1905000"/>
                        <a:ext cx="4648200" cy="1981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3276600" y="5334000"/>
            <a:ext cx="5562600" cy="60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The destination must be a register.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XCHG Instruction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17A6E19-520C-494E-9542-4DC85D5286D7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438400" y="2362200"/>
            <a:ext cx="7620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5755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var1 WORD 1000h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var2 WORD 2000h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xchg ax,bx	; exchange 16-bit regs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xchg ah,al	; exchange 8-bit regs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xchg var1,bx	; exchange mem, reg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xchg eax,ebx	; exchange 32-bit regs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xchg var1,var2	; error: two memory operands</a:t>
            </a: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XCHG exchanges the values of two operands. At least one operand must be a register. No immediate operands are permitted.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Direct-Offset Operands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5AC3CE7-74BC-4713-A6BD-BB436CE082B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209800" y="2590800"/>
            <a:ext cx="7696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arrayB BYTE 10h,20h,30h,40h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al,arrayB+1		; AL = 20h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al,[arrayB+1]		; alternative notation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 constant offset is added to a data label to produce an effective address (EA). The address is dereferenced to get the value inside its memory location.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3505200" y="4800600"/>
            <a:ext cx="5562600" cy="60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Q: Why doesn't </a:t>
            </a:r>
            <a:r>
              <a:rPr lang="en-US" altLang="en-US">
                <a:solidFill>
                  <a:schemeClr val="tx2"/>
                </a:solidFill>
              </a:rPr>
              <a:t>arrayB+1</a:t>
            </a:r>
            <a:r>
              <a:rPr lang="en-US" altLang="en-US"/>
              <a:t> produce 11h?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Direct-Offset Operands </a:t>
            </a:r>
            <a:r>
              <a:rPr lang="en-US" sz="2400"/>
              <a:t>(cont)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66F4B50-6271-4BD8-A15C-2F9A0BF29CFC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13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2514600" y="2286000"/>
            <a:ext cx="6858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arrayW  WORD 1000h,2000h,3000h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arrayD  DWORD 1,2,3,4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ax,[arrayW+2]		; AX = 2000h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ax,[arrayW+4]		; AX = 3000h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eax,[arrayD+4]		; EAX = 00000002h</a:t>
            </a:r>
          </a:p>
        </p:txBody>
      </p:sp>
      <p:sp>
        <p:nvSpPr>
          <p:cNvPr id="19462" name="Text Box 4"/>
          <p:cNvSpPr txBox="1">
            <a:spLocks noChangeArrowheads="1"/>
          </p:cNvSpPr>
          <p:nvPr/>
        </p:nvSpPr>
        <p:spPr bwMode="auto">
          <a:xfrm>
            <a:off x="2133600" y="990601"/>
            <a:ext cx="76962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 constant offset is added to a data label to produce an effective address (EA). The address is dereferenced to get the value inside its memory location.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2438400" y="4724400"/>
            <a:ext cx="7239000" cy="973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; Will the following statements assemble?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ax,[arrayW-2]		; ??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eax,[arrayD+16]		; ??</a:t>
            </a:r>
            <a:endParaRPr lang="en-US" altLang="en-US"/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2438400" y="5578475"/>
            <a:ext cx="71628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What will happen when they run?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 animBg="1" autoUpdateAnimBg="0"/>
      <p:bldP spid="9523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What's Next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6248400" cy="2743200"/>
          </a:xfrm>
        </p:spPr>
        <p:txBody>
          <a:bodyPr/>
          <a:lstStyle/>
          <a:p>
            <a:pPr eaLnBrk="1" hangingPunct="1"/>
            <a:r>
              <a:rPr lang="en-US" altLang="en-US" smtClean="0"/>
              <a:t>Data Transfer Instructions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Addition and Subtraction</a:t>
            </a:r>
          </a:p>
          <a:p>
            <a:pPr eaLnBrk="1" hangingPunct="1"/>
            <a:r>
              <a:rPr lang="en-US" altLang="en-US" smtClean="0"/>
              <a:t>Data-Related Operators and Directives</a:t>
            </a:r>
          </a:p>
          <a:p>
            <a:pPr eaLnBrk="1" hangingPunct="1"/>
            <a:r>
              <a:rPr lang="en-US" altLang="en-US" smtClean="0"/>
              <a:t>Indirect Addressing</a:t>
            </a:r>
          </a:p>
          <a:p>
            <a:pPr eaLnBrk="1" hangingPunct="1"/>
            <a:r>
              <a:rPr lang="en-US" altLang="en-US" smtClean="0"/>
              <a:t>JMP and LOOP Instructions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5F6AA69-4048-4089-A1E8-39F9B8824AB0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14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Addition and Subtraction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295400"/>
            <a:ext cx="624840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INC and DEC Instructions</a:t>
            </a:r>
          </a:p>
          <a:p>
            <a:pPr eaLnBrk="1" hangingPunct="1"/>
            <a:r>
              <a:rPr lang="en-US" altLang="en-US" smtClean="0"/>
              <a:t>ADD and SUB Instructions</a:t>
            </a:r>
          </a:p>
          <a:p>
            <a:pPr eaLnBrk="1" hangingPunct="1"/>
            <a:r>
              <a:rPr lang="en-US" altLang="en-US" smtClean="0"/>
              <a:t>NEG Instruction</a:t>
            </a:r>
          </a:p>
          <a:p>
            <a:pPr eaLnBrk="1" hangingPunct="1"/>
            <a:r>
              <a:rPr lang="en-US" altLang="en-US" smtClean="0"/>
              <a:t>Implementing Arithmetic Expressions</a:t>
            </a:r>
          </a:p>
          <a:p>
            <a:pPr eaLnBrk="1" hangingPunct="1"/>
            <a:r>
              <a:rPr lang="en-US" altLang="en-US" smtClean="0"/>
              <a:t>Flags Affected by Arithmetic</a:t>
            </a:r>
          </a:p>
          <a:p>
            <a:pPr lvl="1" eaLnBrk="1" hangingPunct="1"/>
            <a:r>
              <a:rPr lang="en-US" altLang="en-US" smtClean="0"/>
              <a:t>Zero</a:t>
            </a:r>
          </a:p>
          <a:p>
            <a:pPr lvl="1" eaLnBrk="1" hangingPunct="1"/>
            <a:r>
              <a:rPr lang="en-US" altLang="en-US" smtClean="0"/>
              <a:t>Sign</a:t>
            </a:r>
          </a:p>
          <a:p>
            <a:pPr lvl="1" eaLnBrk="1" hangingPunct="1"/>
            <a:r>
              <a:rPr lang="en-US" altLang="en-US" smtClean="0"/>
              <a:t>Carry</a:t>
            </a:r>
          </a:p>
          <a:p>
            <a:pPr lvl="1" eaLnBrk="1" hangingPunct="1"/>
            <a:r>
              <a:rPr lang="en-US" altLang="en-US" smtClean="0"/>
              <a:t>Overflow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31D00F5-9B0D-4EFE-BBCD-F5C805B3A373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15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INC and DEC Instructions</a:t>
            </a:r>
            <a:endParaRPr lang="en-US" sz="2400"/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1600200"/>
            <a:ext cx="68580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Add 1, subtract 1 from destination operand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operand may be register or memory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/>
              <a:t>INC </a:t>
            </a:r>
            <a:r>
              <a:rPr lang="en-US" altLang="en-US" i="1"/>
              <a:t>destination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/>
              <a:t>Logic: </a:t>
            </a:r>
            <a:r>
              <a:rPr lang="en-US" altLang="en-US" sz="1800" i="1"/>
              <a:t>destination </a:t>
            </a:r>
            <a:r>
              <a:rPr lang="en-US" altLang="en-US" smtClean="0">
                <a:sym typeface="Symbol" panose="05050102010706020507" pitchFamily="18" charset="2"/>
              </a:rPr>
              <a:t> </a:t>
            </a:r>
            <a:r>
              <a:rPr lang="en-US" altLang="en-US" sz="1800" i="1"/>
              <a:t>destination </a:t>
            </a:r>
            <a:r>
              <a:rPr lang="en-US" altLang="en-US" sz="1800"/>
              <a:t>+ 1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/>
              <a:t>DEC </a:t>
            </a:r>
            <a:r>
              <a:rPr lang="en-US" altLang="en-US" i="1"/>
              <a:t>destination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/>
              <a:t>Logic: </a:t>
            </a:r>
            <a:r>
              <a:rPr lang="en-US" altLang="en-US" sz="1800" i="1"/>
              <a:t>destination </a:t>
            </a:r>
            <a:r>
              <a:rPr lang="en-US" altLang="en-US" smtClean="0">
                <a:sym typeface="Symbol" panose="05050102010706020507" pitchFamily="18" charset="2"/>
              </a:rPr>
              <a:t> </a:t>
            </a:r>
            <a:r>
              <a:rPr lang="en-US" altLang="en-US" sz="1800" i="1"/>
              <a:t>destination </a:t>
            </a:r>
            <a:r>
              <a:rPr lang="en-US" altLang="en-US" sz="1800"/>
              <a:t>– 1</a:t>
            </a:r>
            <a:endParaRPr lang="en-US" altLang="en-US" sz="1800" i="1"/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47916BB-0DD9-4180-A4F6-8034175A5059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16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INC and DEC Examples</a:t>
            </a:r>
            <a:endParaRPr lang="en-US" sz="2400"/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E1EE03A-81DC-4581-B646-92219F17BF03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17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26629" name="Text Box 1028"/>
          <p:cNvSpPr txBox="1">
            <a:spLocks noChangeArrowheads="1"/>
          </p:cNvSpPr>
          <p:nvPr/>
        </p:nvSpPr>
        <p:spPr bwMode="auto">
          <a:xfrm>
            <a:off x="2743200" y="1447800"/>
            <a:ext cx="6858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myWord  WORD 1000h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myDword DWORD 10000000h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inc myWord 	; 1001h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dec myWord	; 1000h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inc myDword	; 10000001h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ax,00FFh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inc ax	; AX = 0100h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ax,00FFh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inc al	; AX = 0000h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ADD and SUB Instructions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3A9FC58-FED7-46FE-9347-7340A1C1B875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18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2667000" y="1295400"/>
            <a:ext cx="7010400" cy="255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marL="2286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500"/>
              <a:t>ADD destination, source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/>
              <a:t>Logic: </a:t>
            </a:r>
            <a:r>
              <a:rPr lang="en-US" altLang="en-US" sz="2000" i="1"/>
              <a:t>destination </a:t>
            </a:r>
            <a:r>
              <a:rPr lang="en-US" altLang="en-US" sz="2400">
                <a:sym typeface="Symbol" panose="05050102010706020507" pitchFamily="18" charset="2"/>
              </a:rPr>
              <a:t> </a:t>
            </a:r>
            <a:r>
              <a:rPr lang="en-US" altLang="en-US" sz="2000" i="1"/>
              <a:t>destination </a:t>
            </a:r>
            <a:r>
              <a:rPr lang="en-US" altLang="en-US" sz="2000"/>
              <a:t>+ source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500"/>
              <a:t>SUB destination, source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/>
              <a:t>Logic: </a:t>
            </a:r>
            <a:r>
              <a:rPr lang="en-US" altLang="en-US" sz="2000" i="1"/>
              <a:t>destination </a:t>
            </a:r>
            <a:r>
              <a:rPr lang="en-US" altLang="en-US" sz="2400">
                <a:sym typeface="Symbol" panose="05050102010706020507" pitchFamily="18" charset="2"/>
              </a:rPr>
              <a:t> </a:t>
            </a:r>
            <a:r>
              <a:rPr lang="en-US" altLang="en-US" sz="2000" i="1"/>
              <a:t>destination </a:t>
            </a:r>
            <a:r>
              <a:rPr lang="en-US" altLang="en-US" sz="2000"/>
              <a:t>– source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500"/>
              <a:t>Same operand rules as for the MOV instruction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ADD and SUB Examples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CD4407D-5FCD-405C-8D1A-AA24F965390E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19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2667000" y="1752600"/>
            <a:ext cx="6629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var1 DWORD 10000h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var2 DWORD 20000h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	; ---EAX---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eax,var1	; 00010000h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add eax,var2 	; 00030000h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add ax,0FFFFh	; 0003FFFFh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add eax,1	; 00040000h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sub ax,1	; 0004FFFFh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Chapter Overview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6248400" cy="27432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Data Transfer Instructions</a:t>
            </a:r>
          </a:p>
          <a:p>
            <a:pPr eaLnBrk="1" hangingPunct="1"/>
            <a:r>
              <a:rPr lang="en-US" altLang="en-US" smtClean="0"/>
              <a:t>Addition and Subtraction</a:t>
            </a:r>
          </a:p>
          <a:p>
            <a:pPr eaLnBrk="1" hangingPunct="1"/>
            <a:r>
              <a:rPr lang="en-US" altLang="en-US" smtClean="0"/>
              <a:t>Data-Related Operators and Directives</a:t>
            </a:r>
          </a:p>
          <a:p>
            <a:pPr eaLnBrk="1" hangingPunct="1"/>
            <a:r>
              <a:rPr lang="en-US" altLang="en-US" smtClean="0"/>
              <a:t>Indirect Addressing</a:t>
            </a:r>
          </a:p>
          <a:p>
            <a:pPr eaLnBrk="1" hangingPunct="1"/>
            <a:r>
              <a:rPr lang="en-US" altLang="en-US" smtClean="0"/>
              <a:t>JMP and LOOP Instructions</a:t>
            </a: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C02D5A6-4619-41F2-B7D0-32455CF816F4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NEG (negate) Instruction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82D2039-D169-43F4-BB00-FE18BF4C10AC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2895600" y="2209800"/>
            <a:ext cx="6477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valB BYTE -1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valW WORD +32767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al,valB	; AL = -1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neg al	; AL = +1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neg valW	; valW = -32767</a:t>
            </a:r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Reverses the sign of an operand. Operand can be a register or memory operand.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2286000" y="4724400"/>
            <a:ext cx="7543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Suppose AX contains –32,768 and we apply NEG to it. Will the result be valid?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NEG Instruction and the Flags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29E86EF-9336-40A4-B626-09A4A84710BD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21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1749" name="Text Box 1027"/>
          <p:cNvSpPr txBox="1">
            <a:spLocks noChangeArrowheads="1"/>
          </p:cNvSpPr>
          <p:nvPr/>
        </p:nvSpPr>
        <p:spPr bwMode="auto">
          <a:xfrm>
            <a:off x="2514600" y="3352800"/>
            <a:ext cx="7162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valB BYTE 1,0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valC SBYTE -128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neg valB	; CF = 1, OF = 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neg [valB + 1]	; CF = 0, OF = 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neg valC	; CF = 1, OF = 1</a:t>
            </a:r>
          </a:p>
        </p:txBody>
      </p:sp>
      <p:sp>
        <p:nvSpPr>
          <p:cNvPr id="31750" name="Text Box 1031"/>
          <p:cNvSpPr txBox="1">
            <a:spLocks noChangeArrowheads="1"/>
          </p:cNvSpPr>
          <p:nvPr/>
        </p:nvSpPr>
        <p:spPr bwMode="auto">
          <a:xfrm>
            <a:off x="2286000" y="1295401"/>
            <a:ext cx="76200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processor implements  NEG using the following internal operation: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	</a:t>
            </a:r>
            <a:r>
              <a:rPr lang="en-US" altLang="en-US" sz="1800" b="1">
                <a:latin typeface="Courier New" panose="02070309020205020404" pitchFamily="49" charset="0"/>
              </a:rPr>
              <a:t>SUB 0,</a:t>
            </a:r>
            <a:r>
              <a:rPr lang="en-US" altLang="en-US" sz="1800" b="1" i="1">
                <a:latin typeface="Courier New" panose="02070309020205020404" pitchFamily="49" charset="0"/>
              </a:rPr>
              <a:t>operand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Any nonzero operand causes the Carry flag to be set.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Implementing Arithmetic Expressions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AD75DC8-89BA-4ACC-9CD4-0E4D3804442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2773" name="Text Box 3"/>
          <p:cNvSpPr txBox="1">
            <a:spLocks noChangeArrowheads="1"/>
          </p:cNvSpPr>
          <p:nvPr/>
        </p:nvSpPr>
        <p:spPr bwMode="auto">
          <a:xfrm>
            <a:off x="2895600" y="2514600"/>
            <a:ext cx="6019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Rval DWORD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Xval DWORD 26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Yval DWORD 30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Zval DWORD 40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" pitchFamily="49" charset="0"/>
              </a:rPr>
              <a:t>	mov eax,Xval		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" pitchFamily="49" charset="0"/>
              </a:rPr>
              <a:t>	neg eax 	; EAX = -26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" pitchFamily="49" charset="0"/>
              </a:rPr>
              <a:t>	mov ebx,Yval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" pitchFamily="49" charset="0"/>
              </a:rPr>
              <a:t>	sub ebx,Zval 	; EBX = -10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" pitchFamily="49" charset="0"/>
              </a:rPr>
              <a:t>	add eax,ebx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" pitchFamily="49" charset="0"/>
              </a:rPr>
              <a:t>	mov Rval,eax 	; -36</a:t>
            </a:r>
            <a:endParaRPr lang="en-US" altLang="en-US" sz="1800" b="1">
              <a:latin typeface="Courier New" panose="02070309020205020404" pitchFamily="49" charset="0"/>
            </a:endParaRPr>
          </a:p>
        </p:txBody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4038600" y="1197927"/>
            <a:ext cx="769620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/>
              <a:t>HLL compilers translate mathematical expressions into assembly language. You can do it also. For example: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en-US" dirty="0"/>
              <a:t>	</a:t>
            </a:r>
            <a:r>
              <a:rPr lang="en-US" altLang="en-US" sz="1800" b="1" dirty="0">
                <a:latin typeface="Courier New" panose="02070309020205020404" pitchFamily="49" charset="0"/>
              </a:rPr>
              <a:t>Rval = -Xval + (Yval – Zval)</a:t>
            </a:r>
            <a:endParaRPr lang="en-US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Flags Affected by Arithmetic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371600"/>
            <a:ext cx="815340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ALU has a number of status flags that reflect the outcome of arithmetic (and bitwise) operations</a:t>
            </a:r>
          </a:p>
          <a:p>
            <a:pPr lvl="1" eaLnBrk="1" hangingPunct="1"/>
            <a:r>
              <a:rPr lang="en-US" altLang="en-US" smtClean="0"/>
              <a:t>based on the contents of the destination operand</a:t>
            </a:r>
          </a:p>
          <a:p>
            <a:pPr eaLnBrk="1" hangingPunct="1"/>
            <a:r>
              <a:rPr lang="en-US" altLang="en-US" smtClean="0"/>
              <a:t>Essential flags:</a:t>
            </a:r>
          </a:p>
          <a:p>
            <a:pPr lvl="1" eaLnBrk="1" hangingPunct="1"/>
            <a:r>
              <a:rPr lang="en-US" altLang="en-US" smtClean="0"/>
              <a:t>Zero flag – set when destination equals zero</a:t>
            </a:r>
          </a:p>
          <a:p>
            <a:pPr lvl="1" eaLnBrk="1" hangingPunct="1"/>
            <a:r>
              <a:rPr lang="en-US" altLang="en-US" smtClean="0"/>
              <a:t>Sign flag – set when destination is negative</a:t>
            </a:r>
          </a:p>
          <a:p>
            <a:pPr lvl="1" eaLnBrk="1" hangingPunct="1"/>
            <a:r>
              <a:rPr lang="en-US" altLang="en-US" smtClean="0"/>
              <a:t>Carry flag – set when unsigned value is out of range</a:t>
            </a:r>
          </a:p>
          <a:p>
            <a:pPr lvl="1" eaLnBrk="1" hangingPunct="1"/>
            <a:r>
              <a:rPr lang="en-US" altLang="en-US" smtClean="0"/>
              <a:t>Overflow flag – set when signed value is out of range</a:t>
            </a:r>
          </a:p>
          <a:p>
            <a:pPr eaLnBrk="1" hangingPunct="1"/>
            <a:r>
              <a:rPr lang="en-US" altLang="en-US" smtClean="0"/>
              <a:t>The MOV instruction never affects the flags.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BB3426-53A0-4BB7-A3C6-6C3D606DC681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23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Concept Map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59289B-9D7B-4C86-B344-925E1A88CE23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24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5845" name="Text Box 3"/>
          <p:cNvSpPr txBox="1">
            <a:spLocks noChangeArrowheads="1"/>
          </p:cNvSpPr>
          <p:nvPr/>
        </p:nvSpPr>
        <p:spPr bwMode="auto">
          <a:xfrm>
            <a:off x="5257800" y="4038601"/>
            <a:ext cx="1447800" cy="390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900">
                <a:solidFill>
                  <a:schemeClr val="bg2"/>
                </a:solidFill>
              </a:rPr>
              <a:t>status flags</a:t>
            </a:r>
          </a:p>
        </p:txBody>
      </p:sp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5486400" y="2428876"/>
            <a:ext cx="914400" cy="390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900">
                <a:solidFill>
                  <a:schemeClr val="bg2"/>
                </a:solidFill>
              </a:rPr>
              <a:t>ALU</a:t>
            </a:r>
          </a:p>
        </p:txBody>
      </p:sp>
      <p:sp>
        <p:nvSpPr>
          <p:cNvPr id="35847" name="Text Box 5"/>
          <p:cNvSpPr txBox="1">
            <a:spLocks noChangeArrowheads="1"/>
          </p:cNvSpPr>
          <p:nvPr/>
        </p:nvSpPr>
        <p:spPr bwMode="auto">
          <a:xfrm>
            <a:off x="7924800" y="2667001"/>
            <a:ext cx="2057400" cy="390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900">
                <a:solidFill>
                  <a:schemeClr val="bg2"/>
                </a:solidFill>
              </a:rPr>
              <a:t>conditional jumps</a:t>
            </a:r>
          </a:p>
        </p:txBody>
      </p:sp>
      <p:sp>
        <p:nvSpPr>
          <p:cNvPr id="35848" name="Text Box 6"/>
          <p:cNvSpPr txBox="1">
            <a:spLocks noChangeArrowheads="1"/>
          </p:cNvSpPr>
          <p:nvPr/>
        </p:nvSpPr>
        <p:spPr bwMode="auto">
          <a:xfrm>
            <a:off x="8077200" y="4343401"/>
            <a:ext cx="1828800" cy="390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900">
                <a:solidFill>
                  <a:schemeClr val="bg2"/>
                </a:solidFill>
              </a:rPr>
              <a:t>branching logic</a:t>
            </a:r>
          </a:p>
        </p:txBody>
      </p:sp>
      <p:sp>
        <p:nvSpPr>
          <p:cNvPr id="35849" name="Text Box 8"/>
          <p:cNvSpPr txBox="1">
            <a:spLocks noChangeArrowheads="1"/>
          </p:cNvSpPr>
          <p:nvPr/>
        </p:nvSpPr>
        <p:spPr bwMode="auto">
          <a:xfrm>
            <a:off x="2057400" y="2978150"/>
            <a:ext cx="2362200" cy="679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900">
                <a:solidFill>
                  <a:schemeClr val="bg2"/>
                </a:solidFill>
              </a:rPr>
              <a:t>arithmetic &amp; bitwise operations</a:t>
            </a:r>
          </a:p>
        </p:txBody>
      </p:sp>
      <p:sp>
        <p:nvSpPr>
          <p:cNvPr id="35850" name="Line 9"/>
          <p:cNvSpPr>
            <a:spLocks noChangeShapeType="1"/>
          </p:cNvSpPr>
          <p:nvPr/>
        </p:nvSpPr>
        <p:spPr bwMode="auto">
          <a:xfrm flipH="1" flipV="1">
            <a:off x="5943600" y="1524000"/>
            <a:ext cx="0" cy="914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35851" name="Line 10"/>
          <p:cNvSpPr>
            <a:spLocks noChangeShapeType="1"/>
          </p:cNvSpPr>
          <p:nvPr/>
        </p:nvSpPr>
        <p:spPr bwMode="auto">
          <a:xfrm>
            <a:off x="4419600" y="3657600"/>
            <a:ext cx="838200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35852" name="Line 11"/>
          <p:cNvSpPr>
            <a:spLocks noChangeShapeType="1"/>
          </p:cNvSpPr>
          <p:nvPr/>
        </p:nvSpPr>
        <p:spPr bwMode="auto">
          <a:xfrm flipH="1" flipV="1">
            <a:off x="5943600" y="2895600"/>
            <a:ext cx="0" cy="1143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35853" name="Line 12"/>
          <p:cNvSpPr>
            <a:spLocks noChangeShapeType="1"/>
          </p:cNvSpPr>
          <p:nvPr/>
        </p:nvSpPr>
        <p:spPr bwMode="auto">
          <a:xfrm flipV="1">
            <a:off x="6781800" y="3048000"/>
            <a:ext cx="1066800" cy="990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 flipH="1">
            <a:off x="8991600" y="3124200"/>
            <a:ext cx="0" cy="1143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5486400" y="1676401"/>
            <a:ext cx="9906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500"/>
              <a:t> part of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248400" y="3276601"/>
            <a:ext cx="18288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500"/>
              <a:t>used by</a:t>
            </a: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8153400" y="3352801"/>
            <a:ext cx="18288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500"/>
              <a:t> provide</a:t>
            </a:r>
          </a:p>
        </p:txBody>
      </p:sp>
      <p:sp>
        <p:nvSpPr>
          <p:cNvPr id="35858" name="Text Box 19"/>
          <p:cNvSpPr txBox="1">
            <a:spLocks noChangeArrowheads="1"/>
          </p:cNvSpPr>
          <p:nvPr/>
        </p:nvSpPr>
        <p:spPr bwMode="auto">
          <a:xfrm>
            <a:off x="5029200" y="3200401"/>
            <a:ext cx="18288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500"/>
              <a:t>attached to</a:t>
            </a:r>
          </a:p>
        </p:txBody>
      </p:sp>
      <p:sp>
        <p:nvSpPr>
          <p:cNvPr id="35859" name="Text Box 20"/>
          <p:cNvSpPr txBox="1">
            <a:spLocks noChangeArrowheads="1"/>
          </p:cNvSpPr>
          <p:nvPr/>
        </p:nvSpPr>
        <p:spPr bwMode="auto">
          <a:xfrm>
            <a:off x="3657600" y="3810001"/>
            <a:ext cx="18288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500"/>
              <a:t>affect</a:t>
            </a:r>
          </a:p>
        </p:txBody>
      </p:sp>
      <p:sp>
        <p:nvSpPr>
          <p:cNvPr id="35860" name="Text Box 21"/>
          <p:cNvSpPr txBox="1">
            <a:spLocks noChangeArrowheads="1"/>
          </p:cNvSpPr>
          <p:nvPr/>
        </p:nvSpPr>
        <p:spPr bwMode="auto">
          <a:xfrm>
            <a:off x="5486400" y="1066801"/>
            <a:ext cx="914400" cy="390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900">
                <a:solidFill>
                  <a:schemeClr val="bg2"/>
                </a:solidFill>
              </a:rPr>
              <a:t>CPU</a:t>
            </a:r>
          </a:p>
        </p:txBody>
      </p:sp>
      <p:sp>
        <p:nvSpPr>
          <p:cNvPr id="110614" name="Text Box 22"/>
          <p:cNvSpPr txBox="1">
            <a:spLocks noChangeArrowheads="1"/>
          </p:cNvSpPr>
          <p:nvPr/>
        </p:nvSpPr>
        <p:spPr bwMode="auto">
          <a:xfrm>
            <a:off x="2286000" y="5181601"/>
            <a:ext cx="7391400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500"/>
              <a:t>You can use diagrams such as these to express the relationships between assembly language concepts.</a:t>
            </a:r>
          </a:p>
        </p:txBody>
      </p:sp>
      <p:sp>
        <p:nvSpPr>
          <p:cNvPr id="35862" name="Line 23"/>
          <p:cNvSpPr>
            <a:spLocks noChangeShapeType="1"/>
          </p:cNvSpPr>
          <p:nvPr/>
        </p:nvSpPr>
        <p:spPr bwMode="auto">
          <a:xfrm>
            <a:off x="6400800" y="1447800"/>
            <a:ext cx="1447800" cy="1143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35863" name="Text Box 24"/>
          <p:cNvSpPr txBox="1">
            <a:spLocks noChangeArrowheads="1"/>
          </p:cNvSpPr>
          <p:nvPr/>
        </p:nvSpPr>
        <p:spPr bwMode="auto">
          <a:xfrm>
            <a:off x="6629400" y="1676401"/>
            <a:ext cx="18288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500"/>
              <a:t>executes</a:t>
            </a:r>
          </a:p>
        </p:txBody>
      </p:sp>
      <p:sp>
        <p:nvSpPr>
          <p:cNvPr id="35864" name="Line 25"/>
          <p:cNvSpPr>
            <a:spLocks noChangeShapeType="1"/>
          </p:cNvSpPr>
          <p:nvPr/>
        </p:nvSpPr>
        <p:spPr bwMode="auto">
          <a:xfrm flipH="1">
            <a:off x="4495800" y="2667000"/>
            <a:ext cx="990600" cy="304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35865" name="Text Box 26"/>
          <p:cNvSpPr txBox="1">
            <a:spLocks noChangeArrowheads="1"/>
          </p:cNvSpPr>
          <p:nvPr/>
        </p:nvSpPr>
        <p:spPr bwMode="auto">
          <a:xfrm>
            <a:off x="4419600" y="2286001"/>
            <a:ext cx="11430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500"/>
              <a:t>executes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14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Zero Flag (ZF)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E4F32A-2414-4C99-B542-25FE3CC40C5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25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276600" y="2286000"/>
            <a:ext cx="5562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7432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cx,1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sub cx,1 	; CX = 0, ZF = 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ax,0FFFFh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inc ax 	; AX = 0, ZF = 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inc ax 	; AX = 1, ZF = 0</a:t>
            </a:r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2209800" y="12192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Zero flag is set when the result of an operation produces zero in the destination operand.  </a:t>
            </a:r>
          </a:p>
        </p:txBody>
      </p:sp>
      <p:sp>
        <p:nvSpPr>
          <p:cNvPr id="36871" name="Text Box 5"/>
          <p:cNvSpPr txBox="1">
            <a:spLocks noChangeArrowheads="1"/>
          </p:cNvSpPr>
          <p:nvPr/>
        </p:nvSpPr>
        <p:spPr bwMode="auto">
          <a:xfrm>
            <a:off x="3200400" y="4419600"/>
            <a:ext cx="4572000" cy="1308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marL="225425" indent="-225425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Remember...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A flag is </a:t>
            </a:r>
            <a:r>
              <a:rPr lang="en-US" altLang="en-US">
                <a:solidFill>
                  <a:schemeClr val="tx2"/>
                </a:solidFill>
              </a:rPr>
              <a:t>set</a:t>
            </a:r>
            <a:r>
              <a:rPr lang="en-US" altLang="en-US"/>
              <a:t> when it equals 1.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A flag is </a:t>
            </a:r>
            <a:r>
              <a:rPr lang="en-US" altLang="en-US">
                <a:solidFill>
                  <a:schemeClr val="tx2"/>
                </a:solidFill>
              </a:rPr>
              <a:t>clear</a:t>
            </a:r>
            <a:r>
              <a:rPr lang="en-US" altLang="en-US"/>
              <a:t> when it equals 0.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Sign Flag (SF)</a:t>
            </a: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98E3FD-5BEF-4C1F-98CA-5A57741AC621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26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2743200" y="2057400"/>
            <a:ext cx="6553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cx,0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sub cx,1 	; CX = -1, SF = 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cx,2 	; CX = 1, SF = 0</a:t>
            </a:r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Sign flag is set when the destination operand is negative. The flag is clear when the destination is positive. 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981201" y="3352800"/>
            <a:ext cx="654377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sign flag is a copy of the destination's highest bit: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2743200" y="4038600"/>
            <a:ext cx="6553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sub al,1            ; AL = 11111111b, SF = 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al,2            ; AL = 00000001b, SF 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Signed and Unsigned Integers</a:t>
            </a:r>
            <a:br>
              <a:rPr lang="en-US" smtClean="0"/>
            </a:br>
            <a:r>
              <a:rPr lang="en-US" smtClean="0"/>
              <a:t>A Hardware Viewpoint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8B3D771-A3EB-4A51-ACE0-97DC845895C9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27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958340"/>
            <a:ext cx="7772400" cy="44958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All CPU instructions operate exactly the same on signed and unsigned integers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The CPU cannot distinguish between signed and unsigned integers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YOU, the programmer, are solely responsible for using the correct data type with each instruction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3074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Overflow and Carry Flags</a:t>
            </a:r>
            <a:br>
              <a:rPr lang="en-US" smtClean="0"/>
            </a:br>
            <a:r>
              <a:rPr lang="en-US" smtClean="0"/>
              <a:t>A Hardware Viewpoint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7CD7AB7-362A-4DCE-9868-78BEA2DDC24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28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39941" name="Rectangle 3075"/>
          <p:cNvSpPr>
            <a:spLocks noGrp="1" noChangeArrowheads="1"/>
          </p:cNvSpPr>
          <p:nvPr>
            <p:ph type="body" idx="4294967295"/>
          </p:nvPr>
        </p:nvSpPr>
        <p:spPr>
          <a:xfrm>
            <a:off x="3962400" y="1447800"/>
            <a:ext cx="8229600" cy="3200400"/>
          </a:xfrm>
        </p:spPr>
        <p:txBody>
          <a:bodyPr/>
          <a:lstStyle/>
          <a:p>
            <a:pPr eaLnBrk="1" hangingPunct="1"/>
            <a:r>
              <a:rPr lang="en-US" altLang="en-US" smtClean="0"/>
              <a:t>How the </a:t>
            </a:r>
            <a:r>
              <a:rPr lang="en-US" altLang="en-US" smtClean="0">
                <a:solidFill>
                  <a:schemeClr val="tx2"/>
                </a:solidFill>
              </a:rPr>
              <a:t>ADD</a:t>
            </a:r>
            <a:r>
              <a:rPr lang="en-US" altLang="en-US" smtClean="0"/>
              <a:t> instruction affects OF and CF:</a:t>
            </a:r>
          </a:p>
          <a:p>
            <a:pPr lvl="1" eaLnBrk="1" hangingPunct="1"/>
            <a:r>
              <a:rPr lang="en-US" altLang="en-US" smtClean="0"/>
              <a:t>CF  =  (carry out of the MSB)</a:t>
            </a:r>
          </a:p>
          <a:p>
            <a:pPr lvl="1" eaLnBrk="1" hangingPunct="1"/>
            <a:r>
              <a:rPr lang="en-US" altLang="en-US" smtClean="0"/>
              <a:t>OF  = CF XOR MSB</a:t>
            </a:r>
          </a:p>
          <a:p>
            <a:pPr eaLnBrk="1" hangingPunct="1"/>
            <a:r>
              <a:rPr lang="en-US" altLang="en-US" smtClean="0"/>
              <a:t>How the </a:t>
            </a:r>
            <a:r>
              <a:rPr lang="en-US" altLang="en-US" smtClean="0">
                <a:solidFill>
                  <a:schemeClr val="tx2"/>
                </a:solidFill>
              </a:rPr>
              <a:t>SUB</a:t>
            </a:r>
            <a:r>
              <a:rPr lang="en-US" altLang="en-US" smtClean="0"/>
              <a:t> instruction affects OF and CF:</a:t>
            </a:r>
          </a:p>
          <a:p>
            <a:pPr lvl="1" eaLnBrk="1" hangingPunct="1"/>
            <a:r>
              <a:rPr lang="en-US" altLang="en-US" smtClean="0"/>
              <a:t>CF  = INVERT (carry out of the MSB)</a:t>
            </a:r>
          </a:p>
          <a:p>
            <a:pPr lvl="1" eaLnBrk="1" hangingPunct="1"/>
            <a:r>
              <a:rPr lang="en-US" altLang="en-US" smtClean="0"/>
              <a:t>negate the source and add it to the destination</a:t>
            </a:r>
          </a:p>
          <a:p>
            <a:pPr lvl="1" eaLnBrk="1" hangingPunct="1"/>
            <a:r>
              <a:rPr lang="en-US" altLang="en-US" smtClean="0"/>
              <a:t>OF  = CF XOR MSB</a:t>
            </a:r>
          </a:p>
        </p:txBody>
      </p:sp>
      <p:sp>
        <p:nvSpPr>
          <p:cNvPr id="39942" name="Text Box 3077"/>
          <p:cNvSpPr txBox="1">
            <a:spLocks noChangeArrowheads="1"/>
          </p:cNvSpPr>
          <p:nvPr/>
        </p:nvSpPr>
        <p:spPr bwMode="auto">
          <a:xfrm>
            <a:off x="6019800" y="4953001"/>
            <a:ext cx="4114800" cy="111442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/>
              <a:t> MSB = Most Significant Bit (high-order bit)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/>
              <a:t> XOR = eXclusive-OR operation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/>
              <a:t> NEG = Negate (same as SUB  0,operand 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Carry Flag (CF)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143000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en-US"/>
              <a:t>The Carry flag is set when the result of an operation generates an </a:t>
            </a:r>
            <a:r>
              <a:rPr lang="en-US" altLang="en-US">
                <a:solidFill>
                  <a:schemeClr val="tx2"/>
                </a:solidFill>
              </a:rPr>
              <a:t>unsigned</a:t>
            </a:r>
            <a:r>
              <a:rPr lang="en-US" altLang="en-US"/>
              <a:t> value that is out of range (too big or too small for the destination operand).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E10F71C-10D4-4653-9818-A255FEC38A28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29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2590800" y="2514600"/>
            <a:ext cx="6858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al,0FFh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al,1	; CF = 1, AL = 00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; Try to go below zero: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sub al,1	; CF = 1, AL = FF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Data Transfer Instructions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447800"/>
            <a:ext cx="5867400" cy="3581400"/>
          </a:xfrm>
        </p:spPr>
        <p:txBody>
          <a:bodyPr/>
          <a:lstStyle/>
          <a:p>
            <a:pPr eaLnBrk="1" hangingPunct="1"/>
            <a:r>
              <a:rPr lang="en-US" altLang="en-US" smtClean="0"/>
              <a:t>Operand Types</a:t>
            </a:r>
          </a:p>
          <a:p>
            <a:pPr eaLnBrk="1" hangingPunct="1"/>
            <a:r>
              <a:rPr lang="en-US" altLang="en-US" smtClean="0"/>
              <a:t>Instruction Operand Notation</a:t>
            </a:r>
          </a:p>
          <a:p>
            <a:pPr eaLnBrk="1" hangingPunct="1"/>
            <a:r>
              <a:rPr lang="en-US" altLang="en-US" smtClean="0"/>
              <a:t>Direct Memory Operands</a:t>
            </a:r>
          </a:p>
          <a:p>
            <a:pPr eaLnBrk="1" hangingPunct="1"/>
            <a:r>
              <a:rPr lang="en-US" altLang="en-US" smtClean="0"/>
              <a:t>MOV Instruction</a:t>
            </a:r>
          </a:p>
          <a:p>
            <a:pPr eaLnBrk="1" hangingPunct="1"/>
            <a:r>
              <a:rPr lang="en-US" altLang="en-US" smtClean="0"/>
              <a:t>Zero &amp; Sign Extension</a:t>
            </a:r>
          </a:p>
          <a:p>
            <a:pPr eaLnBrk="1" hangingPunct="1"/>
            <a:r>
              <a:rPr lang="en-US" altLang="en-US" smtClean="0"/>
              <a:t>XCHG Instruction</a:t>
            </a:r>
          </a:p>
          <a:p>
            <a:pPr eaLnBrk="1" hangingPunct="1"/>
            <a:r>
              <a:rPr lang="en-US" altLang="en-US" smtClean="0"/>
              <a:t>Direct-Offset Instructions</a:t>
            </a:r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B86EF86-D3B8-4777-BBA4-B2E1E763BFCE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Overflow Flag (OF)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219200"/>
            <a:ext cx="7772400" cy="762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/>
              <a:t>The Overflow flag is set when the signed result of an operation is invalid or out of range.</a:t>
            </a: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C679D9-A55C-4A9D-9565-C9922F116E45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30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2743200" y="2133600"/>
            <a:ext cx="655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04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; Example 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al,+127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al,1	; OF = 1,   AL = ??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; Example 2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al,7Fh	; OF = 1,   AL = 80h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al,1</a:t>
            </a:r>
          </a:p>
        </p:txBody>
      </p:sp>
      <p:sp>
        <p:nvSpPr>
          <p:cNvPr id="43015" name="Text Box 5"/>
          <p:cNvSpPr txBox="1">
            <a:spLocks noChangeArrowheads="1"/>
          </p:cNvSpPr>
          <p:nvPr/>
        </p:nvSpPr>
        <p:spPr bwMode="auto">
          <a:xfrm>
            <a:off x="2286000" y="4419601"/>
            <a:ext cx="78486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two examples are identical at the binary level because 7Fh equals +127. To determine the value of the destination operand, it is often easier to calculate in hexadecimal.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Rule of Thumb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2438400"/>
          </a:xfrm>
        </p:spPr>
        <p:txBody>
          <a:bodyPr/>
          <a:lstStyle/>
          <a:p>
            <a:pPr eaLnBrk="1" hangingPunct="1"/>
            <a:r>
              <a:rPr lang="en-US" altLang="en-US" smtClean="0"/>
              <a:t>When adding two integers, remember that the Overflow flag is only set when . . .</a:t>
            </a:r>
          </a:p>
          <a:p>
            <a:pPr lvl="1" eaLnBrk="1" hangingPunct="1"/>
            <a:r>
              <a:rPr lang="en-US" altLang="en-US" smtClean="0"/>
              <a:t>Two positive operands are added and their sum is negative</a:t>
            </a:r>
          </a:p>
          <a:p>
            <a:pPr lvl="1" eaLnBrk="1" hangingPunct="1"/>
            <a:r>
              <a:rPr lang="en-US" altLang="en-US" smtClean="0"/>
              <a:t>Two negative operands are added and their sum is positive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EF55BDB-C36C-433A-8E3B-421CE4E6BCB4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31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2590800" y="3733800"/>
            <a:ext cx="6934200" cy="19812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What will be the values of the Overflow flag?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al,80h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add al,92h	; OF =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al,-2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add al,+127	; OF =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7239000" y="4371975"/>
            <a:ext cx="83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solidFill>
                <a:schemeClr val="tx2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solidFill>
                <a:schemeClr val="tx2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animBg="1"/>
      <p:bldP spid="114694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What's Next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6248400" cy="2743200"/>
          </a:xfrm>
        </p:spPr>
        <p:txBody>
          <a:bodyPr/>
          <a:lstStyle/>
          <a:p>
            <a:pPr eaLnBrk="1" hangingPunct="1"/>
            <a:r>
              <a:rPr lang="en-US" altLang="en-US" smtClean="0"/>
              <a:t>Data Transfer Instructions</a:t>
            </a:r>
          </a:p>
          <a:p>
            <a:pPr eaLnBrk="1" hangingPunct="1"/>
            <a:r>
              <a:rPr lang="en-US" altLang="en-US" smtClean="0"/>
              <a:t>Addition and Subtraction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Data-Related Operators and Directives</a:t>
            </a:r>
          </a:p>
          <a:p>
            <a:pPr eaLnBrk="1" hangingPunct="1"/>
            <a:r>
              <a:rPr lang="en-US" altLang="en-US" smtClean="0"/>
              <a:t>Indirect Addressing</a:t>
            </a:r>
          </a:p>
          <a:p>
            <a:pPr eaLnBrk="1" hangingPunct="1"/>
            <a:r>
              <a:rPr lang="en-US" altLang="en-US" smtClean="0"/>
              <a:t>JMP and LOOP Instructions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A2F23C7-2EF2-4437-9ED8-53B51C4A0E77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Data-Related Operators and Directives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5791200" cy="3124200"/>
          </a:xfrm>
        </p:spPr>
        <p:txBody>
          <a:bodyPr/>
          <a:lstStyle/>
          <a:p>
            <a:pPr eaLnBrk="1" hangingPunct="1"/>
            <a:r>
              <a:rPr lang="en-US" altLang="en-US" smtClean="0"/>
              <a:t>OFFSET Operator</a:t>
            </a:r>
          </a:p>
          <a:p>
            <a:pPr eaLnBrk="1" hangingPunct="1"/>
            <a:r>
              <a:rPr lang="en-US" altLang="en-US" smtClean="0"/>
              <a:t>PTR Operator</a:t>
            </a:r>
          </a:p>
          <a:p>
            <a:pPr eaLnBrk="1" hangingPunct="1"/>
            <a:r>
              <a:rPr lang="en-US" altLang="en-US" smtClean="0"/>
              <a:t>TYPE Operator</a:t>
            </a:r>
          </a:p>
          <a:p>
            <a:pPr eaLnBrk="1" hangingPunct="1"/>
            <a:r>
              <a:rPr lang="en-US" altLang="en-US" smtClean="0"/>
              <a:t>LENGTHOF Operator</a:t>
            </a:r>
          </a:p>
          <a:p>
            <a:pPr eaLnBrk="1" hangingPunct="1"/>
            <a:r>
              <a:rPr lang="en-US" altLang="en-US" smtClean="0"/>
              <a:t>SIZEOF Operator</a:t>
            </a:r>
          </a:p>
          <a:p>
            <a:pPr eaLnBrk="1" hangingPunct="1"/>
            <a:r>
              <a:rPr lang="en-US" altLang="en-US" smtClean="0"/>
              <a:t>LABEL Directive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06E33B2-A044-4010-AF65-F2993905AE05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33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OFFSET Operator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143000"/>
            <a:ext cx="7696200" cy="1676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en-US"/>
              <a:t>OFFSET returns </a:t>
            </a:r>
            <a:r>
              <a:rPr lang="en-US" altLang="en-US" sz="2200"/>
              <a:t>the distance in bytes, of a label from the beginning of its enclosing segment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2400"/>
              <a:t>Protected mode: 32 bits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2400"/>
              <a:t>Real mode: 16 bits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AD8D3C5-C4CF-487C-A759-9BA9BF3A9552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34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graphicFrame>
        <p:nvGraphicFramePr>
          <p:cNvPr id="3074" name="Object 0"/>
          <p:cNvGraphicFramePr>
            <a:graphicFrameLocks noChangeAspect="1"/>
          </p:cNvGraphicFramePr>
          <p:nvPr/>
        </p:nvGraphicFramePr>
        <p:xfrm>
          <a:off x="3810000" y="3048000"/>
          <a:ext cx="48006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VISIO" r:id="rId3" imgW="2898360" imgH="773280" progId="Visio.Drawing.6">
                  <p:embed/>
                </p:oleObj>
              </mc:Choice>
              <mc:Fallback>
                <p:oleObj name="VISIO" r:id="rId3" imgW="2898360" imgH="773280" progId="Visio.Drawing.6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688" t="-5861" r="-3125" b="-5495"/>
                      <a:stretch>
                        <a:fillRect/>
                      </a:stretch>
                    </p:blipFill>
                    <p:spPr bwMode="auto">
                      <a:xfrm>
                        <a:off x="3810000" y="3048000"/>
                        <a:ext cx="4800600" cy="14478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2438400" y="4876801"/>
            <a:ext cx="7239000" cy="92392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Protected-mode programs we write use only a single segment (</a:t>
            </a:r>
            <a:r>
              <a:rPr lang="en-US" altLang="en-US">
                <a:solidFill>
                  <a:schemeClr val="tx2"/>
                </a:solidFill>
              </a:rPr>
              <a:t>flat memory model</a:t>
            </a:r>
            <a:r>
              <a:rPr lang="en-US" altLang="en-US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5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OFFSET Examples</a:t>
            </a: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9D251A-64BA-40DF-9DFA-97A1FC36BA67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35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2895600" y="1981200"/>
            <a:ext cx="6477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bVal BYTE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wVal 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dVal DWORD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dVal2 DWORD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bVal 	; ESI = 00404000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wVal 	; ESI = 00404001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dVal 	; ESI = 00404003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dVal2	; ESI = 00404007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2209800" y="1143000"/>
            <a:ext cx="76962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Let's assume that the data segment begins at 00404000h: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Relating to C/C++</a:t>
            </a: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6F0D879-E9D6-4D92-A46D-B23E77592694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36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362200" y="2362200"/>
            <a:ext cx="2819400" cy="12954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// C++ version: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char array[1000];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char * p = array;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value returned by OFFSET is a pointer. Compare the following code written for both C++ and assembly language:</a:t>
            </a:r>
          </a:p>
        </p:txBody>
      </p:sp>
      <p:sp>
        <p:nvSpPr>
          <p:cNvPr id="49159" name="Text Box 5"/>
          <p:cNvSpPr txBox="1">
            <a:spLocks noChangeArrowheads="1"/>
          </p:cNvSpPr>
          <p:nvPr/>
        </p:nvSpPr>
        <p:spPr bwMode="auto">
          <a:xfrm>
            <a:off x="5715000" y="2362200"/>
            <a:ext cx="4114800" cy="19050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; Assembly language: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 BYTE 1000 DUP(?)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	 esi,OFFSET array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PTR Operator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FD7261-7CE5-4443-A9A1-46253217F63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37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2514600" y="2286000"/>
            <a:ext cx="7239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myDouble DWORD 12345678h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ax,myDouble 			; </a:t>
            </a: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error – why?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ax,WORD PTR myDouble			; loads 5678h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WORD PTR myDouble,4321h		; saves 4321h</a:t>
            </a:r>
          </a:p>
        </p:txBody>
      </p:sp>
      <p:sp>
        <p:nvSpPr>
          <p:cNvPr id="50182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Overrides the default type of a label (variable). Provides the flexibility to access part of a variable.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2362200" y="502920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Little endian</a:t>
            </a:r>
            <a:r>
              <a:rPr lang="en-US" altLang="en-US"/>
              <a:t> order is used when storing data in memory (see Section 3.4.9).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9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Little Endian Order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2362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Little endian order refers to the way Intel stores integers in memory.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Multi-byte integers are stored in reverse order, with the least significant byte stored at the lowest address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For example, the doubleword 12345678h would be stored as: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93EE2B3-B490-4F0C-95BB-DAA4F23DEB4F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38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2667000" y="3505200"/>
          <a:ext cx="13716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VISIO" r:id="rId3" imgW="3161520" imgH="1628280" progId="Visio.Drawing.6">
                  <p:embed/>
                </p:oleObj>
              </mc:Choice>
              <mc:Fallback>
                <p:oleObj name="VISIO" r:id="rId3" imgW="3161520" imgH="1628280" progId="Visio.Drawing.6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0174" r="27951" b="29182"/>
                      <a:stretch>
                        <a:fillRect/>
                      </a:stretch>
                    </p:blipFill>
                    <p:spPr bwMode="auto">
                      <a:xfrm>
                        <a:off x="2667000" y="3505200"/>
                        <a:ext cx="1371600" cy="22860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5029200" y="3886201"/>
            <a:ext cx="4267200" cy="143827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900"/>
              <a:t>When integers are loaded from memory into registers, the bytes are automatically re-reversed into their correct positions.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1" grpId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PTR Operator Examples</a:t>
            </a:r>
            <a:endParaRPr lang="en-US" sz="240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BCD7C70-832E-4960-8E51-2733E7BABEF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39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126" name="Text Box 3"/>
          <p:cNvSpPr txBox="1">
            <a:spLocks noChangeArrowheads="1"/>
          </p:cNvSpPr>
          <p:nvPr/>
        </p:nvSpPr>
        <p:spPr bwMode="auto">
          <a:xfrm>
            <a:off x="2667000" y="1219200"/>
            <a:ext cx="6172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myDouble DWORD 12345678h</a:t>
            </a:r>
          </a:p>
        </p:txBody>
      </p:sp>
      <p:graphicFrame>
        <p:nvGraphicFramePr>
          <p:cNvPr id="5122" name="Object 0"/>
          <p:cNvGraphicFramePr>
            <a:graphicFrameLocks noChangeAspect="1"/>
          </p:cNvGraphicFramePr>
          <p:nvPr/>
        </p:nvGraphicFramePr>
        <p:xfrm>
          <a:off x="3886200" y="2209800"/>
          <a:ext cx="37338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VISIO" r:id="rId3" imgW="3161520" imgH="1628280" progId="Visio.Drawing.6">
                  <p:embed/>
                </p:oleObj>
              </mc:Choice>
              <mc:Fallback>
                <p:oleObj name="VISIO" r:id="rId3" imgW="3161520" imgH="1628280" progId="Visio.Drawing.6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500" b="27167"/>
                      <a:stretch>
                        <a:fillRect/>
                      </a:stretch>
                    </p:blipFill>
                    <p:spPr bwMode="auto">
                      <a:xfrm>
                        <a:off x="3886200" y="2209800"/>
                        <a:ext cx="3733800" cy="1600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667000" y="4191000"/>
            <a:ext cx="6705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al,BYTE PTR  myDouble		; AL = 78h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al,BYTE PTR [myDouble+1]		; AL = 56h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al,BYTE PTR [myDouble+2]		; AL = 34h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ax,WORD PTR  myDouble		; AX = 5678h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ax,WORD PTR [myDouble+2]		; AX = 1234h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Operand Types</a:t>
            </a:r>
          </a:p>
        </p:txBody>
      </p:sp>
      <p:sp>
        <p:nvSpPr>
          <p:cNvPr id="12293" name="Rectangle 1027"/>
          <p:cNvSpPr>
            <a:spLocks noGrp="1" noChangeArrowheads="1"/>
          </p:cNvSpPr>
          <p:nvPr>
            <p:ph idx="1"/>
          </p:nvPr>
        </p:nvSpPr>
        <p:spPr>
          <a:xfrm>
            <a:off x="2286000" y="1371600"/>
            <a:ext cx="7772400" cy="3505200"/>
          </a:xfrm>
        </p:spPr>
        <p:txBody>
          <a:bodyPr/>
          <a:lstStyle/>
          <a:p>
            <a:pPr eaLnBrk="1" hangingPunct="1"/>
            <a:r>
              <a:rPr lang="en-US" altLang="en-US" smtClean="0"/>
              <a:t>Immediate – a constant integer (8, 16, or 32 bits)</a:t>
            </a:r>
          </a:p>
          <a:p>
            <a:pPr lvl="1" eaLnBrk="1" hangingPunct="1"/>
            <a:r>
              <a:rPr lang="en-US" altLang="en-US" smtClean="0"/>
              <a:t>value is encoded within the instruction</a:t>
            </a:r>
          </a:p>
          <a:p>
            <a:pPr eaLnBrk="1" hangingPunct="1"/>
            <a:r>
              <a:rPr lang="en-US" altLang="en-US" smtClean="0"/>
              <a:t>Register – the name of a register</a:t>
            </a:r>
          </a:p>
          <a:p>
            <a:pPr lvl="1" eaLnBrk="1" hangingPunct="1"/>
            <a:r>
              <a:rPr lang="en-US" altLang="en-US" smtClean="0"/>
              <a:t>register name is converted to a number and encoded within the instruction</a:t>
            </a:r>
          </a:p>
          <a:p>
            <a:pPr eaLnBrk="1" hangingPunct="1"/>
            <a:r>
              <a:rPr lang="en-US" altLang="en-US" smtClean="0"/>
              <a:t>Memory – reference to a location in memory</a:t>
            </a:r>
          </a:p>
          <a:p>
            <a:pPr lvl="1" eaLnBrk="1" hangingPunct="1"/>
            <a:r>
              <a:rPr lang="en-US" altLang="en-US" smtClean="0"/>
              <a:t>memory address is encoded within the instruction, or a register holds the address of a memory location</a:t>
            </a:r>
          </a:p>
        </p:txBody>
      </p:sp>
      <p:sp>
        <p:nvSpPr>
          <p:cNvPr id="1229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0070BB-FF20-4228-B1FA-9A27E24AA2A0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PTR Operator </a:t>
            </a:r>
            <a:r>
              <a:rPr lang="en-US" sz="2400"/>
              <a:t>(cont)</a:t>
            </a: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8E95B7-2931-4F26-BE86-DDEA6B648AC7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40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438400" y="2667000"/>
            <a:ext cx="7391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myBytes BYTE 12h,34h,56h,78h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ax,WORD PTR [myBytes]		; AX = 3412h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ax,WORD PTR [myBytes+2]		; AX = 7856h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eax,DWORD PTR myBytes		; EAX = 78563412h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2286000" y="1219201"/>
            <a:ext cx="73914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PTR can also be used to combine elements of a smaller data type and move them into a larger operand. The CPU will automatically reverse the bytes.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TYPE Operator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8382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mtClean="0"/>
              <a:t>The TYPE operator returns the size, in bytes, of a single element of a data declaration.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2D3A061-6371-4667-838A-4CAAE7F5C811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41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3657600" y="2286000"/>
            <a:ext cx="4953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var1 BYTE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var2 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var3 DWORD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var4 QWORD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eax,TYPE var1	; 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eax,TYPE var2	; 2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eax,TYPE var3	; 4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eax,TYPE var4	; 8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LENGTHOF Operator</a:t>
            </a: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484CAF0-ABF2-40D2-88EA-66DAA35F29A1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4277" name="Text Box 3"/>
          <p:cNvSpPr txBox="1">
            <a:spLocks noChangeArrowheads="1"/>
          </p:cNvSpPr>
          <p:nvPr/>
        </p:nvSpPr>
        <p:spPr bwMode="auto">
          <a:xfrm>
            <a:off x="2514600" y="2286000"/>
            <a:ext cx="6934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054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	</a:t>
            </a:r>
            <a:r>
              <a:rPr lang="en-US" altLang="en-US" sz="1800">
                <a:solidFill>
                  <a:schemeClr val="tx2"/>
                </a:solidFill>
              </a:rPr>
              <a:t>LENGTHOF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byte1  BYTE 10,20,30	; 3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array1 WORD 30 DUP(?),0,0	; 32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array2 WORD 5 DUP(3 DUP(?))	; 15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array3 DWORD 1,2,3,4	; 4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digitStr BYTE "12345678",0	; 9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ecx,LENGTHOF array1	; 32</a:t>
            </a:r>
          </a:p>
        </p:txBody>
      </p:sp>
      <p:sp>
        <p:nvSpPr>
          <p:cNvPr id="54278" name="Text Box 4"/>
          <p:cNvSpPr txBox="1">
            <a:spLocks noChangeArrowheads="1"/>
          </p:cNvSpPr>
          <p:nvPr/>
        </p:nvSpPr>
        <p:spPr bwMode="auto">
          <a:xfrm>
            <a:off x="2286000" y="1066800"/>
            <a:ext cx="7162800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500"/>
              <a:t>The LENGTHOF operator counts the number of elements in a single data declaration.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SIZEOF Operator</a:t>
            </a: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8FB224-2E81-4A72-8DC3-2067B70CCA71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43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2514600" y="2286000"/>
            <a:ext cx="6934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6675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	</a:t>
            </a:r>
            <a:r>
              <a:rPr lang="en-US" altLang="en-US" sz="1800">
                <a:solidFill>
                  <a:schemeClr val="tx2"/>
                </a:solidFill>
              </a:rPr>
              <a:t>SIZEOF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byte1  BYTE 10,20,30	; 3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array1 WORD 30 DUP(?),0,0	; 64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array2 WORD 5 DUP(3 DUP(?))	; 30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array3 DWORD 1,2,3,4	; 16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digitStr BYTE "12345678",0	; 9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ecx,SIZEOF array1	; 64</a:t>
            </a:r>
          </a:p>
        </p:txBody>
      </p:sp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2286000" y="11430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SIZEOF operator returns a value that is equivalent to multiplying LENGTHOF by TYPE.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Spanning Multiple Lines </a:t>
            </a:r>
            <a:r>
              <a:rPr lang="en-US" sz="2400"/>
              <a:t>(1 of 2)</a:t>
            </a:r>
            <a:endParaRPr lang="en-US" smtClean="0"/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D0768A6-0938-4F28-8BF1-44BA537EA6BD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44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3048000" y="2514600"/>
            <a:ext cx="5638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137160" rIns="182880" bIns="228600"/>
          <a:lstStyle>
            <a:lvl1pPr eaLnBrk="0" hangingPunct="0"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 WORD 10,20,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30,40,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50,60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eax,LENGTHOF array	; 6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ebx,SIZEOF array	; 12</a:t>
            </a:r>
          </a:p>
        </p:txBody>
      </p:sp>
      <p:sp>
        <p:nvSpPr>
          <p:cNvPr id="56326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 data declaration spans multiple lines if each line (except the last) ends with a comma. The LENGTHOF and SIZEOF operators include all lines belonging to the declaration: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Spanning Multiple Lines </a:t>
            </a:r>
            <a:r>
              <a:rPr lang="en-US" sz="2400"/>
              <a:t>(2 of 2)</a:t>
            </a:r>
            <a:endParaRPr lang="en-US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301CB61-5AA0-428A-8897-F581C8C29E24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45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7349" name="Text Box 3"/>
          <p:cNvSpPr txBox="1">
            <a:spLocks noChangeArrowheads="1"/>
          </p:cNvSpPr>
          <p:nvPr/>
        </p:nvSpPr>
        <p:spPr bwMode="auto">
          <a:xfrm>
            <a:off x="3048000" y="2514600"/>
            <a:ext cx="5867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137160" rIns="182880" bIns="228600"/>
          <a:lstStyle>
            <a:lvl1pPr eaLnBrk="0" hangingPunct="0"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451485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	WORD 10,20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WORD 30,40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WORD 50,60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eax,LENGTHOF array	; 2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ebx,SIZEOF array	; 4</a:t>
            </a:r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2438400" y="1066801"/>
            <a:ext cx="73914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In the following example, array identifies only the first WORD declaration. Compare the values returned by LENGTHOF and SIZEOF here to those in the previous slide: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LABEL Directive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828800"/>
          </a:xfrm>
        </p:spPr>
        <p:txBody>
          <a:bodyPr/>
          <a:lstStyle/>
          <a:p>
            <a:pPr eaLnBrk="1" hangingPunct="1"/>
            <a:r>
              <a:rPr lang="en-US" altLang="en-US" smtClean="0"/>
              <a:t>Assigns an alternate label name and type to an existing storage location</a:t>
            </a:r>
          </a:p>
          <a:p>
            <a:pPr eaLnBrk="1" hangingPunct="1"/>
            <a:r>
              <a:rPr lang="en-US" altLang="en-US" smtClean="0"/>
              <a:t>LABEL does not allocate any storage of its own</a:t>
            </a:r>
          </a:p>
          <a:p>
            <a:pPr eaLnBrk="1" hangingPunct="1"/>
            <a:r>
              <a:rPr lang="en-US" altLang="en-US" smtClean="0"/>
              <a:t>Removes the need for the PTR operator</a:t>
            </a: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9628F6B-4342-4737-9A75-EEE61C3A64F7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46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58374" name="Text Box 4"/>
          <p:cNvSpPr txBox="1">
            <a:spLocks noChangeArrowheads="1"/>
          </p:cNvSpPr>
          <p:nvPr/>
        </p:nvSpPr>
        <p:spPr bwMode="auto">
          <a:xfrm>
            <a:off x="3200400" y="3124200"/>
            <a:ext cx="5791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137160" rIns="182880" bIns="228600"/>
          <a:lstStyle>
            <a:lvl1pPr eaLnBrk="0" hangingPunct="0"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5988" algn="l"/>
                <a:tab pos="35417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dwList   LABEL DWORD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wordList LABEL WORD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intList  BYTE 00h,10h,00h,20h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eax,dwList	; 20001000h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cx,wordList	; 1000h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dl,intList	; 00h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What's Next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6248400" cy="2743200"/>
          </a:xfrm>
        </p:spPr>
        <p:txBody>
          <a:bodyPr/>
          <a:lstStyle/>
          <a:p>
            <a:pPr eaLnBrk="1" hangingPunct="1"/>
            <a:r>
              <a:rPr lang="en-US" altLang="en-US" smtClean="0"/>
              <a:t>Data Transfer Instructions</a:t>
            </a:r>
          </a:p>
          <a:p>
            <a:pPr eaLnBrk="1" hangingPunct="1"/>
            <a:r>
              <a:rPr lang="en-US" altLang="en-US" smtClean="0"/>
              <a:t>Addition and Subtraction</a:t>
            </a:r>
          </a:p>
          <a:p>
            <a:pPr eaLnBrk="1" hangingPunct="1"/>
            <a:r>
              <a:rPr lang="en-US" altLang="en-US" smtClean="0"/>
              <a:t>Data-Related Operators and Directives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Indirect Addressing</a:t>
            </a:r>
          </a:p>
          <a:p>
            <a:pPr eaLnBrk="1" hangingPunct="1"/>
            <a:r>
              <a:rPr lang="en-US" altLang="en-US" smtClean="0"/>
              <a:t>JMP and LOOP Instructions</a:t>
            </a: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ABDAD24-473A-4F04-9BFB-9EE526BCEF1F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47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Indirect Addressing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idx="1"/>
          </p:nvPr>
        </p:nvSpPr>
        <p:spPr>
          <a:xfrm>
            <a:off x="3276600" y="1600200"/>
            <a:ext cx="5867400" cy="3048000"/>
          </a:xfrm>
        </p:spPr>
        <p:txBody>
          <a:bodyPr/>
          <a:lstStyle/>
          <a:p>
            <a:pPr eaLnBrk="1" hangingPunct="1"/>
            <a:r>
              <a:rPr lang="en-US" altLang="en-US" smtClean="0"/>
              <a:t>Indirect Operands</a:t>
            </a:r>
          </a:p>
          <a:p>
            <a:pPr eaLnBrk="1" hangingPunct="1"/>
            <a:r>
              <a:rPr lang="en-US" altLang="en-US" smtClean="0"/>
              <a:t>Array Sum Example</a:t>
            </a:r>
          </a:p>
          <a:p>
            <a:pPr eaLnBrk="1" hangingPunct="1"/>
            <a:r>
              <a:rPr lang="en-US" altLang="en-US" smtClean="0"/>
              <a:t>Indexed Operands</a:t>
            </a:r>
          </a:p>
          <a:p>
            <a:pPr eaLnBrk="1" hangingPunct="1"/>
            <a:r>
              <a:rPr lang="en-US" altLang="en-US" smtClean="0"/>
              <a:t>Pointers</a:t>
            </a:r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E84AB85-54A1-4A12-9776-1FFD1A424E4E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48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Indirect Operands </a:t>
            </a:r>
            <a:r>
              <a:rPr lang="en-US" sz="2400"/>
              <a:t>(1 of 2)</a:t>
            </a: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CD363BD-A8B4-4C5C-A0D4-BB559BDAA1D3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49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2514600" y="2133600"/>
            <a:ext cx="7696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val1 BYTE 10h,20h,30h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val1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al,[esi]	; dereference ESI (AL = 10h)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inc esi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al,[esi]	; AL = 20h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inc esi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al,[esi]	; AL = 30h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2438400" y="10668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An indirect operand holds the address of a variable, usually an array or string. It can be </a:t>
            </a:r>
            <a:r>
              <a:rPr lang="en-US" altLang="en-US">
                <a:solidFill>
                  <a:schemeClr val="tx2"/>
                </a:solidFill>
              </a:rPr>
              <a:t>dereferenced</a:t>
            </a:r>
            <a:r>
              <a:rPr lang="en-US" altLang="en-US"/>
              <a:t> (just like a pointer).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Instruction Operand Notation</a:t>
            </a: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A10C764-2CAF-4800-BA44-A6F2C32A303E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pic>
        <p:nvPicPr>
          <p:cNvPr id="13317" name="Picture 10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7696200" cy="3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Indirect Operands </a:t>
            </a:r>
            <a:r>
              <a:rPr lang="en-US" sz="2400"/>
              <a:t>(2 of 2)</a:t>
            </a: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E386733-C944-4F09-B13E-73B008C9D658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50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2667000" y="2057400"/>
            <a:ext cx="6781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myCount WORD 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myCount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inc [esi]	; error: ambiguous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inc WORD PTR [esi]	; ok</a:t>
            </a:r>
          </a:p>
        </p:txBody>
      </p:sp>
      <p:sp>
        <p:nvSpPr>
          <p:cNvPr id="62470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Use PTR to clarify the size attribute of a memory operand.</a:t>
            </a: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3505200" y="4648200"/>
            <a:ext cx="5257800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Should PTR be used here?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	</a:t>
            </a:r>
            <a:r>
              <a:rPr lang="en-US" altLang="en-US" sz="1800" b="1">
                <a:latin typeface="Courier New" panose="02070309020205020404" pitchFamily="49" charset="0"/>
              </a:rPr>
              <a:t> add [esi],20</a:t>
            </a: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7239000" y="4724401"/>
            <a:ext cx="2895600" cy="10588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700">
                <a:solidFill>
                  <a:schemeClr val="tx2"/>
                </a:solidFill>
              </a:rPr>
              <a:t>yes, because [esi] could point to a byte, word, or doubleword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autoUpdateAnimBg="0"/>
      <p:bldP spid="125958" grpId="0" animBg="1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Array Sum Example</a:t>
            </a: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5388B09-8DF8-49C9-9D2C-C23F88E152B9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51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63493" name="Text Box 3"/>
          <p:cNvSpPr txBox="1">
            <a:spLocks noChangeArrowheads="1"/>
          </p:cNvSpPr>
          <p:nvPr/>
        </p:nvSpPr>
        <p:spPr bwMode="auto">
          <a:xfrm>
            <a:off x="2286000" y="2209800"/>
            <a:ext cx="7696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arrayW WORD 1000h,2000h,3000h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esi,OFFSET arrayW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ax,[esi]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esi,2	; or: </a:t>
            </a: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add esi,TYPE arrayW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ax,[esi]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esi,2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add ax,[esi]	; AX = sum of the array</a:t>
            </a:r>
          </a:p>
        </p:txBody>
      </p:sp>
      <p:sp>
        <p:nvSpPr>
          <p:cNvPr id="63494" name="Text Box 4"/>
          <p:cNvSpPr txBox="1">
            <a:spLocks noChangeArrowheads="1"/>
          </p:cNvSpPr>
          <p:nvPr/>
        </p:nvSpPr>
        <p:spPr bwMode="auto">
          <a:xfrm>
            <a:off x="2209800" y="838201"/>
            <a:ext cx="76962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Indirect operands are ideal for traversing an array. Note that the register in brackets must be incremented by a value that matches the array type.</a:t>
            </a:r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2286000" y="5181600"/>
            <a:ext cx="7696200" cy="60325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ToDo: Modify this example for an array of doublewords.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1" grpId="0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Indexed Operands</a:t>
            </a: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B4EEB89-DDA5-44D7-A8FA-49F75E7B0B7C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64517" name="Text Box 3"/>
          <p:cNvSpPr txBox="1">
            <a:spLocks noChangeArrowheads="1"/>
          </p:cNvSpPr>
          <p:nvPr/>
        </p:nvSpPr>
        <p:spPr bwMode="auto">
          <a:xfrm>
            <a:off x="2209800" y="2514600"/>
            <a:ext cx="7696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arrayW WORD 1000h,2000h,3000h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esi,0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ax,</a:t>
            </a: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[arrayW + esi]</a:t>
            </a:r>
            <a:r>
              <a:rPr lang="en-US" altLang="en-US" sz="1800" b="1">
                <a:latin typeface="Courier New" panose="02070309020205020404" pitchFamily="49" charset="0"/>
              </a:rPr>
              <a:t> 		; AX = 1000h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ax,arrayW[esi]		; alternate format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add esi,2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add ax,</a:t>
            </a: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[arrayW + esi]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etc.</a:t>
            </a:r>
          </a:p>
        </p:txBody>
      </p:sp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An indexed operand adds a constant to a register to generate an effective address. There are two notational forms: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	</a:t>
            </a:r>
            <a:r>
              <a:rPr lang="en-US" altLang="en-US" sz="1800" b="1">
                <a:latin typeface="Courier New" panose="02070309020205020404" pitchFamily="49" charset="0"/>
              </a:rPr>
              <a:t>[</a:t>
            </a:r>
            <a:r>
              <a:rPr lang="en-US" altLang="en-US" sz="1800" b="1" i="1">
                <a:latin typeface="Courier New" panose="02070309020205020404" pitchFamily="49" charset="0"/>
              </a:rPr>
              <a:t>label</a:t>
            </a:r>
            <a:r>
              <a:rPr lang="en-US" altLang="en-US" sz="1800" b="1">
                <a:latin typeface="Courier New" panose="02070309020205020404" pitchFamily="49" charset="0"/>
              </a:rPr>
              <a:t> + </a:t>
            </a:r>
            <a:r>
              <a:rPr lang="en-US" altLang="en-US" sz="1800" b="1" i="1">
                <a:latin typeface="Courier New" panose="02070309020205020404" pitchFamily="49" charset="0"/>
              </a:rPr>
              <a:t>reg</a:t>
            </a:r>
            <a:r>
              <a:rPr lang="en-US" altLang="en-US" sz="1800" b="1">
                <a:latin typeface="Courier New" panose="02070309020205020404" pitchFamily="49" charset="0"/>
              </a:rPr>
              <a:t>]			</a:t>
            </a:r>
            <a:r>
              <a:rPr lang="en-US" altLang="en-US" sz="1800" b="1" i="1">
                <a:latin typeface="Courier New" panose="02070309020205020404" pitchFamily="49" charset="0"/>
              </a:rPr>
              <a:t>label</a:t>
            </a:r>
            <a:r>
              <a:rPr lang="en-US" altLang="en-US" sz="1800" b="1">
                <a:latin typeface="Courier New" panose="02070309020205020404" pitchFamily="49" charset="0"/>
              </a:rPr>
              <a:t>[</a:t>
            </a:r>
            <a:r>
              <a:rPr lang="en-US" altLang="en-US" sz="1800" b="1" i="1">
                <a:latin typeface="Courier New" panose="02070309020205020404" pitchFamily="49" charset="0"/>
              </a:rPr>
              <a:t>reg</a:t>
            </a:r>
            <a:r>
              <a:rPr lang="en-US" altLang="en-US" sz="1800" b="1">
                <a:latin typeface="Courier New" panose="02070309020205020404" pitchFamily="49" charset="0"/>
              </a:rPr>
              <a:t>]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	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2209800" y="5410200"/>
            <a:ext cx="7696200" cy="60325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ToDo: Modify this example for an array of doublewords.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nimBg="1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Index Scaling</a:t>
            </a: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DEEC61F-E28C-4EE5-B9E1-B118089ED7B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53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65541" name="Text Box 3"/>
          <p:cNvSpPr txBox="1">
            <a:spLocks noChangeArrowheads="1"/>
          </p:cNvSpPr>
          <p:nvPr/>
        </p:nvSpPr>
        <p:spPr bwMode="auto">
          <a:xfrm>
            <a:off x="2895600" y="2209800"/>
            <a:ext cx="6705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arrayB BYTE  0,1,2,3,4,5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arrayW WORD  0,1,2,3,4,5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arrayD DWORD 0,1,2,3,4,5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esi,4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al,arrayB[esi*TYPE arrayB]		; 04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bx,arrayW[esi*TYPE arrayW]		; 0004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edx,arrayD[esi*TYPE arrayD]	; 00000004</a:t>
            </a:r>
          </a:p>
        </p:txBody>
      </p:sp>
      <p:sp>
        <p:nvSpPr>
          <p:cNvPr id="65542" name="Text Box 4"/>
          <p:cNvSpPr txBox="1">
            <a:spLocks noChangeArrowheads="1"/>
          </p:cNvSpPr>
          <p:nvPr/>
        </p:nvSpPr>
        <p:spPr bwMode="auto">
          <a:xfrm>
            <a:off x="2209800" y="914401"/>
            <a:ext cx="76962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You can scale an indirect or indexed operand to the offset of an array element. This is done by multiplying the index by the array's TYPE: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Pointers</a:t>
            </a: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E980C0C-BCD3-4729-AFD1-7CA96373E0DC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54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66565" name="Text Box 1027"/>
          <p:cNvSpPr txBox="1">
            <a:spLocks noChangeArrowheads="1"/>
          </p:cNvSpPr>
          <p:nvPr/>
        </p:nvSpPr>
        <p:spPr bwMode="auto">
          <a:xfrm>
            <a:off x="2971800" y="2133600"/>
            <a:ext cx="6324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arrayW WORD 1000h,2000h,3000h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ptrW DWORD arrayW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esi,ptrW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ax,[esi]	; AX = 1000h</a:t>
            </a:r>
          </a:p>
        </p:txBody>
      </p:sp>
      <p:sp>
        <p:nvSpPr>
          <p:cNvPr id="66566" name="Text Box 1028"/>
          <p:cNvSpPr txBox="1">
            <a:spLocks noChangeArrowheads="1"/>
          </p:cNvSpPr>
          <p:nvPr/>
        </p:nvSpPr>
        <p:spPr bwMode="auto">
          <a:xfrm>
            <a:off x="2209800" y="1066800"/>
            <a:ext cx="769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You can declare a </a:t>
            </a:r>
            <a:r>
              <a:rPr lang="en-US" altLang="en-US">
                <a:solidFill>
                  <a:schemeClr val="tx2"/>
                </a:solidFill>
              </a:rPr>
              <a:t>pointer variable</a:t>
            </a:r>
            <a:r>
              <a:rPr lang="en-US" altLang="en-US"/>
              <a:t> that contains the offset of another variable.</a:t>
            </a:r>
          </a:p>
        </p:txBody>
      </p:sp>
      <p:sp>
        <p:nvSpPr>
          <p:cNvPr id="130053" name="Text Box 1029"/>
          <p:cNvSpPr txBox="1">
            <a:spLocks noChangeArrowheads="1"/>
          </p:cNvSpPr>
          <p:nvPr/>
        </p:nvSpPr>
        <p:spPr bwMode="auto">
          <a:xfrm>
            <a:off x="3733800" y="4495800"/>
            <a:ext cx="4038600" cy="10668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/>
              <a:t>Alternate format: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ptrW DWORD OFFSET arrayW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3" grpId="0" animBg="1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What's Next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6248400" cy="2743200"/>
          </a:xfrm>
        </p:spPr>
        <p:txBody>
          <a:bodyPr/>
          <a:lstStyle/>
          <a:p>
            <a:pPr eaLnBrk="1" hangingPunct="1"/>
            <a:r>
              <a:rPr lang="en-US" altLang="en-US" smtClean="0"/>
              <a:t>Data Transfer Instructions</a:t>
            </a:r>
          </a:p>
          <a:p>
            <a:pPr eaLnBrk="1" hangingPunct="1"/>
            <a:r>
              <a:rPr lang="en-US" altLang="en-US" smtClean="0"/>
              <a:t>Addition and Subtraction</a:t>
            </a:r>
          </a:p>
          <a:p>
            <a:pPr eaLnBrk="1" hangingPunct="1"/>
            <a:r>
              <a:rPr lang="en-US" altLang="en-US" smtClean="0"/>
              <a:t>Data-Related Operators and Directives</a:t>
            </a:r>
          </a:p>
          <a:p>
            <a:pPr eaLnBrk="1" hangingPunct="1"/>
            <a:r>
              <a:rPr lang="en-US" altLang="en-US" smtClean="0"/>
              <a:t>Indirect Addressing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JMP and LOOP Instructions</a:t>
            </a:r>
          </a:p>
        </p:txBody>
      </p:sp>
      <p:sp>
        <p:nvSpPr>
          <p:cNvPr id="6758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F6B1C9-CE54-4B51-84C2-3A80D4872493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55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JMP and LOOP Instructions</a:t>
            </a:r>
          </a:p>
        </p:txBody>
      </p:sp>
      <p:sp>
        <p:nvSpPr>
          <p:cNvPr id="68613" name="Rectangle 1027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5943600" cy="2743200"/>
          </a:xfrm>
        </p:spPr>
        <p:txBody>
          <a:bodyPr/>
          <a:lstStyle/>
          <a:p>
            <a:pPr eaLnBrk="1" hangingPunct="1"/>
            <a:r>
              <a:rPr lang="en-US" altLang="en-US" smtClean="0"/>
              <a:t>JMP Instruction</a:t>
            </a:r>
          </a:p>
          <a:p>
            <a:pPr eaLnBrk="1" hangingPunct="1"/>
            <a:r>
              <a:rPr lang="en-US" altLang="en-US" smtClean="0"/>
              <a:t>LOOP Instruction</a:t>
            </a:r>
          </a:p>
          <a:p>
            <a:pPr eaLnBrk="1" hangingPunct="1"/>
            <a:r>
              <a:rPr lang="en-US" altLang="en-US" smtClean="0"/>
              <a:t>LOOP Example</a:t>
            </a:r>
          </a:p>
          <a:p>
            <a:pPr eaLnBrk="1" hangingPunct="1"/>
            <a:r>
              <a:rPr lang="en-US" altLang="en-US" smtClean="0"/>
              <a:t>Summing an Integer Array</a:t>
            </a:r>
          </a:p>
          <a:p>
            <a:pPr eaLnBrk="1" hangingPunct="1"/>
            <a:r>
              <a:rPr lang="en-US" altLang="en-US" smtClean="0"/>
              <a:t>Copying a String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686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23039FE-A167-44D7-AD62-D65C37A88E80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56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JMP Instruction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36CB287-7DF1-4D38-A851-5013A319CD3C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57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4343400" y="3276600"/>
            <a:ext cx="4191000" cy="15240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22860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top: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.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.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jmp top</a:t>
            </a:r>
          </a:p>
        </p:txBody>
      </p:sp>
      <p:sp>
        <p:nvSpPr>
          <p:cNvPr id="69638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marL="2286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/>
              <a:t>JMP is an unconditional jump to a label that is usually within the  same procedure.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/>
              <a:t>Syntax: </a:t>
            </a:r>
            <a:r>
              <a:rPr lang="en-US" altLang="en-US">
                <a:solidFill>
                  <a:schemeClr val="tx2"/>
                </a:solidFill>
              </a:rPr>
              <a:t>JMP </a:t>
            </a:r>
            <a:r>
              <a:rPr lang="en-US" altLang="en-US" i="1">
                <a:solidFill>
                  <a:schemeClr val="tx2"/>
                </a:solidFill>
              </a:rPr>
              <a:t>target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/>
              <a:t>Logic: EIP </a:t>
            </a:r>
            <a:r>
              <a:rPr lang="en-US" altLang="en-US">
                <a:sym typeface="Symbol" panose="05050102010706020507" pitchFamily="18" charset="2"/>
              </a:rPr>
              <a:t> </a:t>
            </a:r>
            <a:r>
              <a:rPr lang="en-US" altLang="en-US" i="1">
                <a:sym typeface="Symbol" panose="05050102010706020507" pitchFamily="18" charset="2"/>
              </a:rPr>
              <a:t>target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ym typeface="Symbol" panose="05050102010706020507" pitchFamily="18" charset="2"/>
              </a:rPr>
              <a:t>Example:</a:t>
            </a:r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2286000" y="5029200"/>
            <a:ext cx="7696200" cy="92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altLang="en-US" sz="1900"/>
              <a:t>A jump outside the current procedure must be to a special type of label called a </a:t>
            </a:r>
            <a:r>
              <a:rPr lang="en-US" altLang="en-US" sz="1900">
                <a:solidFill>
                  <a:schemeClr val="tx2"/>
                </a:solidFill>
              </a:rPr>
              <a:t>global label</a:t>
            </a:r>
            <a:r>
              <a:rPr lang="en-US" altLang="en-US" sz="1900"/>
              <a:t> (see Section 5.5.2.3 for details).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5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LOOP Instruction</a:t>
            </a: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C522F63-94A5-4E0E-A993-807C18E7E488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58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70661" name="Text Box 4"/>
          <p:cNvSpPr txBox="1">
            <a:spLocks noChangeArrowheads="1"/>
          </p:cNvSpPr>
          <p:nvPr/>
        </p:nvSpPr>
        <p:spPr bwMode="auto">
          <a:xfrm>
            <a:off x="2209800" y="1066801"/>
            <a:ext cx="7696200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marL="2286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The LOOP instruction creates a counting loop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Syntax: </a:t>
            </a:r>
            <a:r>
              <a:rPr lang="en-US" altLang="en-US">
                <a:solidFill>
                  <a:schemeClr val="tx2"/>
                </a:solidFill>
              </a:rPr>
              <a:t>LOOP </a:t>
            </a:r>
            <a:r>
              <a:rPr lang="en-US" altLang="en-US" i="1">
                <a:solidFill>
                  <a:schemeClr val="tx2"/>
                </a:solidFill>
              </a:rPr>
              <a:t>target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Logic: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ECX </a:t>
            </a:r>
            <a:r>
              <a:rPr lang="en-US" altLang="en-US">
                <a:sym typeface="Symbol" panose="05050102010706020507" pitchFamily="18" charset="2"/>
              </a:rPr>
              <a:t> ECX – 1</a:t>
            </a:r>
            <a:endParaRPr lang="en-US" altLang="en-US"/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if ECX != 0, jump to </a:t>
            </a:r>
            <a:r>
              <a:rPr lang="en-US" altLang="en-US" i="1">
                <a:sym typeface="Symbol" panose="05050102010706020507" pitchFamily="18" charset="2"/>
              </a:rPr>
              <a:t>target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>
                <a:sym typeface="Symbol" panose="05050102010706020507" pitchFamily="18" charset="2"/>
              </a:rPr>
              <a:t>Implementation: 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ym typeface="Symbol" panose="05050102010706020507" pitchFamily="18" charset="2"/>
              </a:rPr>
              <a:t>The assembler calculates the distance, in bytes, between the offset of the following instruction and the offset of the target label. It is called the </a:t>
            </a:r>
            <a:r>
              <a:rPr lang="en-US" altLang="en-US">
                <a:solidFill>
                  <a:schemeClr val="tx2"/>
                </a:solidFill>
                <a:sym typeface="Symbol" panose="05050102010706020507" pitchFamily="18" charset="2"/>
              </a:rPr>
              <a:t>relative offset</a:t>
            </a:r>
            <a:r>
              <a:rPr lang="en-US" altLang="en-US">
                <a:sym typeface="Symbol" panose="05050102010706020507" pitchFamily="18" charset="2"/>
              </a:rPr>
              <a:t>.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ym typeface="Symbol" panose="05050102010706020507" pitchFamily="18" charset="2"/>
              </a:rPr>
              <a:t>The relative offset is added to EIP.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LOOP Example</a:t>
            </a: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41C7987-F3B9-4A1F-8F42-8BFF1E6F578E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59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71685" name="Text Box 3"/>
          <p:cNvSpPr txBox="1">
            <a:spLocks noChangeArrowheads="1"/>
          </p:cNvSpPr>
          <p:nvPr/>
        </p:nvSpPr>
        <p:spPr bwMode="auto">
          <a:xfrm>
            <a:off x="2819400" y="2209800"/>
            <a:ext cx="6629400" cy="18288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00000000  66 B8 0000		mov  ax,0 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00000004  B9 00000005		mov  ecx,5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00000009</a:t>
            </a:r>
            <a:r>
              <a:rPr lang="en-US" altLang="en-US" sz="1800" b="1">
                <a:latin typeface="Courier New" panose="02070309020205020404" pitchFamily="49" charset="0"/>
              </a:rPr>
              <a:t>  66 03 C1	L1:	add  ax,cx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0000000C  E2 </a:t>
            </a: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FB</a:t>
            </a:r>
            <a:r>
              <a:rPr lang="en-US" altLang="en-US" sz="1800" b="1">
                <a:latin typeface="Courier New" panose="02070309020205020404" pitchFamily="49" charset="0"/>
              </a:rPr>
              <a:t>		loop L1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0000000E</a:t>
            </a:r>
          </a:p>
        </p:txBody>
      </p:sp>
      <p:sp>
        <p:nvSpPr>
          <p:cNvPr id="71686" name="Text Box 4"/>
          <p:cNvSpPr txBox="1">
            <a:spLocks noChangeArrowheads="1"/>
          </p:cNvSpPr>
          <p:nvPr/>
        </p:nvSpPr>
        <p:spPr bwMode="auto">
          <a:xfrm>
            <a:off x="2743200" y="914400"/>
            <a:ext cx="6553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following loop calculates the sum of the integers 5 + 4 + 3 +2 + 1:</a:t>
            </a:r>
            <a:endParaRPr lang="en-US" altLang="en-US" i="1">
              <a:sym typeface="Symbol" panose="05050102010706020507" pitchFamily="18" charset="2"/>
            </a:endParaRP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2057400" y="4343400"/>
            <a:ext cx="7924800" cy="1614488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900"/>
              <a:t>When LOOP is assembled, the current location = 0000000E (offset of the next instruction).  –5 (FBh) is added to the </a:t>
            </a:r>
            <a:r>
              <a:rPr lang="en-US" altLang="en-US">
                <a:sym typeface="Symbol" panose="05050102010706020507" pitchFamily="18" charset="2"/>
              </a:rPr>
              <a:t>the current location</a:t>
            </a:r>
            <a:r>
              <a:rPr lang="en-US" altLang="en-US" sz="1900"/>
              <a:t>, causing a jump to location 00000009: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900"/>
              <a:t>	00000009 </a:t>
            </a:r>
            <a:r>
              <a:rPr lang="en-US" altLang="en-US" sz="1900">
                <a:sym typeface="Symbol" panose="05050102010706020507" pitchFamily="18" charset="2"/>
              </a:rPr>
              <a:t></a:t>
            </a:r>
            <a:r>
              <a:rPr lang="en-US" altLang="en-US" sz="1900"/>
              <a:t> 0000000E + FB</a:t>
            </a:r>
          </a:p>
        </p:txBody>
      </p:sp>
      <p:sp>
        <p:nvSpPr>
          <p:cNvPr id="71688" name="Text Box 6"/>
          <p:cNvSpPr txBox="1">
            <a:spLocks noChangeArrowheads="1"/>
          </p:cNvSpPr>
          <p:nvPr/>
        </p:nvSpPr>
        <p:spPr bwMode="auto">
          <a:xfrm>
            <a:off x="2819400" y="1752601"/>
            <a:ext cx="64770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900">
                <a:solidFill>
                  <a:schemeClr val="tx2"/>
                </a:solidFill>
              </a:rPr>
              <a:t>offset	machine code	source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Direct Memory Operands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1143000"/>
            <a:ext cx="74676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 direct memory operand is a named reference to storage in memory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The named reference (label) is automatically dereferenced by the assembler</a:t>
            </a:r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5D79B67-128F-4A50-B421-1E3203CE3E2E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2667000" y="2819400"/>
            <a:ext cx="6858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var1 BYTE 10h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al,var1	; AL = 10h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al,[var1]	; AL = 10h</a:t>
            </a:r>
          </a:p>
        </p:txBody>
      </p:sp>
      <p:sp>
        <p:nvSpPr>
          <p:cNvPr id="14343" name="Line 5"/>
          <p:cNvSpPr>
            <a:spLocks noChangeShapeType="1"/>
          </p:cNvSpPr>
          <p:nvPr/>
        </p:nvSpPr>
        <p:spPr bwMode="auto">
          <a:xfrm flipV="1">
            <a:off x="3962400" y="4495800"/>
            <a:ext cx="0" cy="533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4344" name="Text Box 6"/>
          <p:cNvSpPr txBox="1">
            <a:spLocks noChangeArrowheads="1"/>
          </p:cNvSpPr>
          <p:nvPr/>
        </p:nvSpPr>
        <p:spPr bwMode="auto">
          <a:xfrm>
            <a:off x="3086100" y="5029201"/>
            <a:ext cx="1752600" cy="481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300" b="1">
                <a:solidFill>
                  <a:schemeClr val="tx2"/>
                </a:solidFill>
              </a:rPr>
              <a:t>alternate format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Nested Loop</a:t>
            </a: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AA7838B-CDD9-4548-9DAC-D8A911F68B3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60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74757" name="Text Box 3"/>
          <p:cNvSpPr txBox="1">
            <a:spLocks noChangeArrowheads="1"/>
          </p:cNvSpPr>
          <p:nvPr/>
        </p:nvSpPr>
        <p:spPr bwMode="auto">
          <a:xfrm>
            <a:off x="2209800" y="914401"/>
            <a:ext cx="76962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If you need to code a loop within a loop, you must save the outer loop counter's ECX value. In the following example, the outer loop executes 100 times, and the inner loop 20 times.</a:t>
            </a:r>
          </a:p>
        </p:txBody>
      </p:sp>
      <p:sp>
        <p:nvSpPr>
          <p:cNvPr id="74758" name="Text Box 4"/>
          <p:cNvSpPr txBox="1">
            <a:spLocks noChangeArrowheads="1"/>
          </p:cNvSpPr>
          <p:nvPr/>
        </p:nvSpPr>
        <p:spPr bwMode="auto">
          <a:xfrm>
            <a:off x="2438400" y="2286000"/>
            <a:ext cx="7239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/>
          <a:lstStyle>
            <a:lvl1pPr eaLnBrk="0" hangingPunct="0"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2019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count DWORD ?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ecx,100	; set outer loop count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hlink"/>
                </a:solidFill>
                <a:latin typeface="Courier New" panose="02070309020205020404" pitchFamily="49" charset="0"/>
              </a:rPr>
              <a:t>L1: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hlink"/>
                </a:solidFill>
                <a:latin typeface="Courier New" panose="02070309020205020404" pitchFamily="49" charset="0"/>
              </a:rPr>
              <a:t>	mov count,ecx	; save outer loop count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hlink"/>
                </a:solidFill>
                <a:latin typeface="Courier New" panose="02070309020205020404" pitchFamily="49" charset="0"/>
              </a:rPr>
              <a:t>	</a:t>
            </a: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mov ecx,20	; set inner loop count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L2:	.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.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loop L2	; repeat the inner loop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</a:t>
            </a:r>
            <a:r>
              <a:rPr lang="en-US" altLang="en-US" sz="1800" b="1">
                <a:solidFill>
                  <a:schemeClr val="hlink"/>
                </a:solidFill>
                <a:latin typeface="Courier New" panose="02070309020205020404" pitchFamily="49" charset="0"/>
              </a:rPr>
              <a:t>mov ecx,count	; restore outer loop count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hlink"/>
                </a:solidFill>
                <a:latin typeface="Courier New" panose="02070309020205020404" pitchFamily="49" charset="0"/>
              </a:rPr>
              <a:t>	loop L1	; repeat the outer loop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Summing an Integer Array</a:t>
            </a: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478F225-1FE8-4B23-9755-599DAD0005FF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61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7696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/>
          <a:lstStyle>
            <a:lvl1pPr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intarray WORD 100h,200h,300h,400h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.code</a:t>
            </a:r>
          </a:p>
          <a:p>
            <a:pPr lvl="1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mov edi,OFFSET intarray	; address of intarray</a:t>
            </a:r>
          </a:p>
          <a:p>
            <a:pPr lvl="1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mov ecx,LENGTHOF intarray	; loop counter</a:t>
            </a:r>
          </a:p>
          <a:p>
            <a:pPr lvl="1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mov ax,0	; zero the accumulator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L1:</a:t>
            </a:r>
          </a:p>
          <a:p>
            <a:pPr lvl="1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add ax,[edi]	; add an integer</a:t>
            </a:r>
          </a:p>
          <a:p>
            <a:pPr lvl="1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add edi,TYPE intarray	; point to next integer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loop L1	; repeat until ECX = 0</a:t>
            </a:r>
          </a:p>
        </p:txBody>
      </p:sp>
      <p:sp>
        <p:nvSpPr>
          <p:cNvPr id="75782" name="Text Box 5"/>
          <p:cNvSpPr txBox="1">
            <a:spLocks noChangeArrowheads="1"/>
          </p:cNvSpPr>
          <p:nvPr/>
        </p:nvSpPr>
        <p:spPr bwMode="auto">
          <a:xfrm>
            <a:off x="2362200" y="1066800"/>
            <a:ext cx="7467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following code calculates the sum of an array of 16-bit integers.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Copying a String</a:t>
            </a: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D8A0007-7AEB-4643-BE29-8B028CC356FA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62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77829" name="Text Box 4"/>
          <p:cNvSpPr txBox="1">
            <a:spLocks noChangeArrowheads="1"/>
          </p:cNvSpPr>
          <p:nvPr/>
        </p:nvSpPr>
        <p:spPr bwMode="auto">
          <a:xfrm>
            <a:off x="2286000" y="2057400"/>
            <a:ext cx="7696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source  BYTE  "This is the source string",0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target  BYTE  </a:t>
            </a: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SIZEOF source</a:t>
            </a:r>
            <a:r>
              <a:rPr lang="en-US" altLang="en-US" sz="1600" b="1">
                <a:latin typeface="Courier New" panose="02070309020205020404" pitchFamily="49" charset="0"/>
              </a:rPr>
              <a:t> DUP(0)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6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mov  esi,0		; index register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mov  ecx,SIZEOF source		; loop counter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L1: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mov  al,source[esi]		; get char from source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mov  target[esi],al		; store it in the target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inc  esi		; move to next character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loop L1		; repeat for entire string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600" b="1">
              <a:latin typeface="Courier New" panose="02070309020205020404" pitchFamily="49" charset="0"/>
            </a:endParaRPr>
          </a:p>
        </p:txBody>
      </p:sp>
      <p:sp>
        <p:nvSpPr>
          <p:cNvPr id="77830" name="Text Box 7"/>
          <p:cNvSpPr txBox="1">
            <a:spLocks noChangeArrowheads="1"/>
          </p:cNvSpPr>
          <p:nvPr/>
        </p:nvSpPr>
        <p:spPr bwMode="auto">
          <a:xfrm>
            <a:off x="8391525" y="2320925"/>
            <a:ext cx="1219200" cy="6794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300" b="1">
                <a:solidFill>
                  <a:schemeClr val="tx2"/>
                </a:solidFill>
              </a:rPr>
              <a:t>good use of SIZEOF</a:t>
            </a:r>
          </a:p>
        </p:txBody>
      </p:sp>
      <p:sp>
        <p:nvSpPr>
          <p:cNvPr id="77831" name="Text Box 8"/>
          <p:cNvSpPr txBox="1">
            <a:spLocks noChangeArrowheads="1"/>
          </p:cNvSpPr>
          <p:nvPr/>
        </p:nvSpPr>
        <p:spPr bwMode="auto">
          <a:xfrm>
            <a:off x="2362200" y="1219200"/>
            <a:ext cx="74676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The following code copies a string from </a:t>
            </a:r>
            <a:r>
              <a:rPr lang="en-US" altLang="en-US">
                <a:solidFill>
                  <a:schemeClr val="tx2"/>
                </a:solidFill>
              </a:rPr>
              <a:t>source</a:t>
            </a:r>
            <a:r>
              <a:rPr lang="en-US" altLang="en-US"/>
              <a:t> to </a:t>
            </a:r>
            <a:r>
              <a:rPr lang="en-US" altLang="en-US">
                <a:solidFill>
                  <a:schemeClr val="tx2"/>
                </a:solidFill>
              </a:rPr>
              <a:t>target</a:t>
            </a:r>
            <a:r>
              <a:rPr lang="en-US" altLang="en-US"/>
              <a:t>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MOV Instruction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375FEBA-6F6F-4160-9C20-5288AFCAAED5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7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895600" y="3124200"/>
            <a:ext cx="6324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count BYTE 100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wVal  WORD 2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bl,count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ax,wVal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count,al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	mov al,wVal		; error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	mov ax,count		; error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	mov eax,count		; error</a:t>
            </a: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362200" y="990601"/>
            <a:ext cx="6934200" cy="205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marL="2286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Move from source to destination. Syntax:</a:t>
            </a:r>
          </a:p>
          <a:p>
            <a:pPr lvl="2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MOV </a:t>
            </a:r>
            <a:r>
              <a:rPr lang="en-US" altLang="en-US" i="1">
                <a:solidFill>
                  <a:schemeClr val="tx2"/>
                </a:solidFill>
              </a:rPr>
              <a:t>destination,source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No more than one memory operand permitted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CS, EIP, and IP cannot be the destination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No immediate to segment moves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Your turn . . .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8E29F37-2B70-4900-A254-A9034DA34929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8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209800" y="1905000"/>
            <a:ext cx="8077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bVal  BYTE   100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bVal2 BYTE   ?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wVal  WORD   2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dVal  DWORD  5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.code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ds,45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esi,wVal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eip,dVal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25,bVal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mov bVal2,bVal</a:t>
            </a: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76962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Explain why each of the following MOV statements are invalid:</a:t>
            </a:r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4800600" y="33528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immediate move to DS not permitted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solidFill>
                <a:schemeClr val="tx2"/>
              </a:solidFill>
              <a:latin typeface="Courier New" panose="02070309020205020404" pitchFamily="49" charset="0"/>
            </a:endParaRPr>
          </a:p>
        </p:txBody>
      </p:sp>
      <p:sp>
        <p:nvSpPr>
          <p:cNvPr id="151560" name="Text Box 8"/>
          <p:cNvSpPr txBox="1">
            <a:spLocks noChangeArrowheads="1"/>
          </p:cNvSpPr>
          <p:nvPr/>
        </p:nvSpPr>
        <p:spPr bwMode="auto">
          <a:xfrm>
            <a:off x="4800600" y="363855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size mismatch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solidFill>
                <a:schemeClr val="tx2"/>
              </a:solidFill>
              <a:latin typeface="Courier New" panose="02070309020205020404" pitchFamily="49" charset="0"/>
            </a:endParaRPr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4800600" y="39243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EIP cannot be the destination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solidFill>
                <a:schemeClr val="tx2"/>
              </a:solidFill>
              <a:latin typeface="Courier New" panose="02070309020205020404" pitchFamily="49" charset="0"/>
            </a:endParaRPr>
          </a:p>
        </p:txBody>
      </p:sp>
      <p:sp>
        <p:nvSpPr>
          <p:cNvPr id="151562" name="Text Box 10"/>
          <p:cNvSpPr txBox="1">
            <a:spLocks noChangeArrowheads="1"/>
          </p:cNvSpPr>
          <p:nvPr/>
        </p:nvSpPr>
        <p:spPr bwMode="auto">
          <a:xfrm>
            <a:off x="4800600" y="41910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immediate value cannot be destination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solidFill>
                <a:schemeClr val="tx2"/>
              </a:solidFill>
              <a:latin typeface="Courier New" panose="02070309020205020404" pitchFamily="49" charset="0"/>
            </a:endParaRPr>
          </a:p>
        </p:txBody>
      </p:sp>
      <p:sp>
        <p:nvSpPr>
          <p:cNvPr id="151563" name="Text Box 11"/>
          <p:cNvSpPr txBox="1">
            <a:spLocks noChangeArrowheads="1"/>
          </p:cNvSpPr>
          <p:nvPr/>
        </p:nvSpPr>
        <p:spPr bwMode="auto">
          <a:xfrm>
            <a:off x="4800600" y="44958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8575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memory-to-memory move not permitted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US" altLang="en-US" sz="1800" b="1">
              <a:solidFill>
                <a:schemeClr val="tx2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9" grpId="0" autoUpdateAnimBg="0"/>
      <p:bldP spid="151560" grpId="0" autoUpdateAnimBg="0"/>
      <p:bldP spid="151561" grpId="0" autoUpdateAnimBg="0"/>
      <p:bldP spid="151562" grpId="0" autoUpdateAnimBg="0"/>
      <p:bldP spid="15156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Zero Extension</a:t>
            </a:r>
          </a:p>
        </p:txBody>
      </p:sp>
      <p:sp>
        <p:nvSpPr>
          <p:cNvPr id="102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B3C868F-0F61-4B7A-9A57-E39BA093CCC1}" type="slidenum">
              <a:rPr lang="en-US" altLang="en-US" sz="1600">
                <a:latin typeface="Times New Roman" panose="02020603050405020304" pitchFamily="18" charset="0"/>
              </a:rPr>
              <a:pPr eaLnBrk="1" hangingPunct="1"/>
              <a:t>9</a:t>
            </a:fld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2971800" y="4191000"/>
            <a:ext cx="6477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228600"/>
          <a:lstStyle>
            <a:lvl1pPr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mov bl,10001111b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solidFill>
                  <a:schemeClr val="tx2"/>
                </a:solidFill>
                <a:latin typeface="Courier New" panose="02070309020205020404" pitchFamily="49" charset="0"/>
              </a:rPr>
              <a:t>movzx</a:t>
            </a:r>
            <a:r>
              <a:rPr lang="en-US" altLang="en-US" sz="1800" b="1">
                <a:latin typeface="Courier New" panose="02070309020205020404" pitchFamily="49" charset="0"/>
              </a:rPr>
              <a:t> ax,bl	; zero-extension</a:t>
            </a:r>
          </a:p>
        </p:txBody>
      </p:sp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1981200" y="914401"/>
            <a:ext cx="81534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When you copy a smaller value into a larger destination, the MOVZX instruction fills (extends) the upper half of the destination with zeros.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3733800" y="1981200"/>
          <a:ext cx="44958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VISIO" r:id="rId3" imgW="2926800" imgH="1189800" progId="Visio.Drawing.6">
                  <p:embed/>
                </p:oleObj>
              </mc:Choice>
              <mc:Fallback>
                <p:oleObj name="VISIO" r:id="rId3" imgW="2926800" imgH="118980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3510" t="-4320" b="-8011"/>
                      <a:stretch>
                        <a:fillRect/>
                      </a:stretch>
                    </p:blipFill>
                    <p:spPr bwMode="auto">
                      <a:xfrm>
                        <a:off x="3733800" y="1981200"/>
                        <a:ext cx="4495800" cy="1981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276600" y="5257800"/>
            <a:ext cx="5562600" cy="60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7160" bIns="13716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The destination must be a register.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8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2454</TotalTime>
  <Words>2504</Words>
  <Application>Microsoft Office PowerPoint</Application>
  <PresentationFormat>Widescreen</PresentationFormat>
  <Paragraphs>664</Paragraphs>
  <Slides>62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2" baseType="lpstr">
      <vt:lpstr>Arial</vt:lpstr>
      <vt:lpstr>Calibri</vt:lpstr>
      <vt:lpstr>Century Gothic</vt:lpstr>
      <vt:lpstr>Courier</vt:lpstr>
      <vt:lpstr>Courier New</vt:lpstr>
      <vt:lpstr>Symbol</vt:lpstr>
      <vt:lpstr>Times New Roman</vt:lpstr>
      <vt:lpstr>Wingdings 3</vt:lpstr>
      <vt:lpstr>Ion</vt:lpstr>
      <vt:lpstr>VISIO</vt:lpstr>
      <vt:lpstr>PowerPoint Presentation</vt:lpstr>
      <vt:lpstr>Chapter Overview</vt:lpstr>
      <vt:lpstr>Data Transfer Instructions</vt:lpstr>
      <vt:lpstr>Operand Types</vt:lpstr>
      <vt:lpstr>Instruction Operand Notation</vt:lpstr>
      <vt:lpstr>Direct Memory Operands</vt:lpstr>
      <vt:lpstr>MOV Instruction</vt:lpstr>
      <vt:lpstr>Your turn . . .</vt:lpstr>
      <vt:lpstr>Zero Extension</vt:lpstr>
      <vt:lpstr>Sign Extension</vt:lpstr>
      <vt:lpstr>XCHG Instruction</vt:lpstr>
      <vt:lpstr>Direct-Offset Operands</vt:lpstr>
      <vt:lpstr>Direct-Offset Operands (cont)</vt:lpstr>
      <vt:lpstr>What's Next</vt:lpstr>
      <vt:lpstr>Addition and Subtraction</vt:lpstr>
      <vt:lpstr>INC and DEC Instructions</vt:lpstr>
      <vt:lpstr>INC and DEC Examples</vt:lpstr>
      <vt:lpstr>ADD and SUB Instructions</vt:lpstr>
      <vt:lpstr>ADD and SUB Examples</vt:lpstr>
      <vt:lpstr>NEG (negate) Instruction</vt:lpstr>
      <vt:lpstr>NEG Instruction and the Flags</vt:lpstr>
      <vt:lpstr>Implementing Arithmetic Expressions</vt:lpstr>
      <vt:lpstr>Flags Affected by Arithmetic</vt:lpstr>
      <vt:lpstr>Concept Map</vt:lpstr>
      <vt:lpstr>Zero Flag (ZF)</vt:lpstr>
      <vt:lpstr>Sign Flag (SF)</vt:lpstr>
      <vt:lpstr>Signed and Unsigned Integers A Hardware Viewpoint</vt:lpstr>
      <vt:lpstr>Overflow and Carry Flags A Hardware Viewpoint</vt:lpstr>
      <vt:lpstr>Carry Flag (CF)</vt:lpstr>
      <vt:lpstr>Overflow Flag (OF)</vt:lpstr>
      <vt:lpstr>A Rule of Thumb</vt:lpstr>
      <vt:lpstr>What's Next</vt:lpstr>
      <vt:lpstr>Data-Related Operators and Directives</vt:lpstr>
      <vt:lpstr>OFFSET Operator</vt:lpstr>
      <vt:lpstr>OFFSET Examples</vt:lpstr>
      <vt:lpstr>Relating to C/C++</vt:lpstr>
      <vt:lpstr>PTR Operator</vt:lpstr>
      <vt:lpstr>Little Endian Order</vt:lpstr>
      <vt:lpstr>PTR Operator Examples</vt:lpstr>
      <vt:lpstr>PTR Operator (cont)</vt:lpstr>
      <vt:lpstr>TYPE Operator</vt:lpstr>
      <vt:lpstr>LENGTHOF Operator</vt:lpstr>
      <vt:lpstr>SIZEOF Operator</vt:lpstr>
      <vt:lpstr>Spanning Multiple Lines (1 of 2)</vt:lpstr>
      <vt:lpstr>Spanning Multiple Lines (2 of 2)</vt:lpstr>
      <vt:lpstr>LABEL Directive</vt:lpstr>
      <vt:lpstr>What's Next</vt:lpstr>
      <vt:lpstr>Indirect Addressing</vt:lpstr>
      <vt:lpstr>Indirect Operands (1 of 2)</vt:lpstr>
      <vt:lpstr>Indirect Operands (2 of 2)</vt:lpstr>
      <vt:lpstr>Array Sum Example</vt:lpstr>
      <vt:lpstr>Indexed Operands</vt:lpstr>
      <vt:lpstr>Index Scaling</vt:lpstr>
      <vt:lpstr>Pointers</vt:lpstr>
      <vt:lpstr>What's Next</vt:lpstr>
      <vt:lpstr>JMP and LOOP Instructions</vt:lpstr>
      <vt:lpstr>JMP Instruction</vt:lpstr>
      <vt:lpstr>LOOP Instruction</vt:lpstr>
      <vt:lpstr>LOOP Example</vt:lpstr>
      <vt:lpstr>Nested Loop</vt:lpstr>
      <vt:lpstr>Summing an Integer Array</vt:lpstr>
      <vt:lpstr>Copying a String</vt:lpstr>
    </vt:vector>
  </TitlesOfParts>
  <Company>Prentice-Hall Publishing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subject>Data Transfers, Addressing, and Arithmetic</dc:subject>
  <dc:creator>Kip Irvine</dc:creator>
  <cp:lastModifiedBy>soft tech</cp:lastModifiedBy>
  <cp:revision>726</cp:revision>
  <cp:lastPrinted>1601-01-01T00:00:00Z</cp:lastPrinted>
  <dcterms:created xsi:type="dcterms:W3CDTF">2002-05-30T02:31:33Z</dcterms:created>
  <dcterms:modified xsi:type="dcterms:W3CDTF">2019-12-17T10:10:14Z</dcterms:modified>
</cp:coreProperties>
</file>